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29"/>
  </p:notesMasterIdLst>
  <p:sldIdLst>
    <p:sldId id="256" r:id="rId2"/>
    <p:sldId id="257" r:id="rId3"/>
    <p:sldId id="261" r:id="rId4"/>
    <p:sldId id="260" r:id="rId5"/>
    <p:sldId id="258" r:id="rId6"/>
    <p:sldId id="262" r:id="rId7"/>
    <p:sldId id="283" r:id="rId8"/>
    <p:sldId id="284" r:id="rId9"/>
    <p:sldId id="281" r:id="rId10"/>
    <p:sldId id="263" r:id="rId11"/>
    <p:sldId id="264" r:id="rId12"/>
    <p:sldId id="266" r:id="rId13"/>
    <p:sldId id="267" r:id="rId14"/>
    <p:sldId id="268" r:id="rId15"/>
    <p:sldId id="269" r:id="rId16"/>
    <p:sldId id="270" r:id="rId17"/>
    <p:sldId id="271" r:id="rId18"/>
    <p:sldId id="272" r:id="rId19"/>
    <p:sldId id="273" r:id="rId20"/>
    <p:sldId id="274" r:id="rId21"/>
    <p:sldId id="275" r:id="rId22"/>
    <p:sldId id="278" r:id="rId23"/>
    <p:sldId id="279" r:id="rId24"/>
    <p:sldId id="276" r:id="rId25"/>
    <p:sldId id="277" r:id="rId26"/>
    <p:sldId id="280" r:id="rId27"/>
    <p:sldId id="265"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2233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580"/>
    <p:restoredTop sz="96928"/>
  </p:normalViewPr>
  <p:slideViewPr>
    <p:cSldViewPr snapToGrid="0">
      <p:cViewPr varScale="1">
        <p:scale>
          <a:sx n="128" d="100"/>
          <a:sy n="128" d="100"/>
        </p:scale>
        <p:origin x="480"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B924955-8B34-A04F-9FB2-E0067282C414}" type="datetimeFigureOut">
              <a:rPr lang="en-US" smtClean="0"/>
              <a:t>7/8/25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552EBC6-F9AA-0C43-A9D5-630614822BE9}" type="slidenum">
              <a:rPr lang="en-US" smtClean="0"/>
              <a:t>‹#›</a:t>
            </a:fld>
            <a:endParaRPr lang="en-US"/>
          </a:p>
        </p:txBody>
      </p:sp>
    </p:spTree>
    <p:extLst>
      <p:ext uri="{BB962C8B-B14F-4D97-AF65-F5344CB8AC3E}">
        <p14:creationId xmlns:p14="http://schemas.microsoft.com/office/powerpoint/2010/main" val="32977507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12C7EE-05C5-6ED5-7B79-573E62AAD68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3C82534-CC9F-2F84-7FB8-53311B9783B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3E9B9B4-89EE-DC92-DD3C-50AEEFE3F014}"/>
              </a:ext>
            </a:extLst>
          </p:cNvPr>
          <p:cNvSpPr>
            <a:spLocks noGrp="1"/>
          </p:cNvSpPr>
          <p:nvPr>
            <p:ph type="dt" sz="half" idx="10"/>
          </p:nvPr>
        </p:nvSpPr>
        <p:spPr/>
        <p:txBody>
          <a:bodyPr/>
          <a:lstStyle/>
          <a:p>
            <a:fld id="{1213D8A6-EA0A-084D-8DA9-8594A0AEFD45}" type="datetime1">
              <a:rPr lang="en-US" smtClean="0"/>
              <a:t>7/8/25</a:t>
            </a:fld>
            <a:endParaRPr lang="en-US"/>
          </a:p>
        </p:txBody>
      </p:sp>
      <p:sp>
        <p:nvSpPr>
          <p:cNvPr id="5" name="Footer Placeholder 4">
            <a:extLst>
              <a:ext uri="{FF2B5EF4-FFF2-40B4-BE49-F238E27FC236}">
                <a16:creationId xmlns:a16="http://schemas.microsoft.com/office/drawing/2014/main" id="{FDEEEEB6-93DB-7DC9-5677-209D3C224EB9}"/>
              </a:ext>
            </a:extLst>
          </p:cNvPr>
          <p:cNvSpPr>
            <a:spLocks noGrp="1"/>
          </p:cNvSpPr>
          <p:nvPr>
            <p:ph type="ftr" sz="quarter" idx="11"/>
          </p:nvPr>
        </p:nvSpPr>
        <p:spPr/>
        <p:txBody>
          <a:bodyPr/>
          <a:lstStyle/>
          <a:p>
            <a:r>
              <a:rPr lang="en-US"/>
              <a:t>Sapienza University of Rome</a:t>
            </a:r>
          </a:p>
        </p:txBody>
      </p:sp>
      <p:sp>
        <p:nvSpPr>
          <p:cNvPr id="6" name="Slide Number Placeholder 5">
            <a:extLst>
              <a:ext uri="{FF2B5EF4-FFF2-40B4-BE49-F238E27FC236}">
                <a16:creationId xmlns:a16="http://schemas.microsoft.com/office/drawing/2014/main" id="{1C26F21C-5E60-E9F6-108B-615BF7324409}"/>
              </a:ext>
            </a:extLst>
          </p:cNvPr>
          <p:cNvSpPr>
            <a:spLocks noGrp="1"/>
          </p:cNvSpPr>
          <p:nvPr>
            <p:ph type="sldNum" sz="quarter" idx="12"/>
          </p:nvPr>
        </p:nvSpPr>
        <p:spPr/>
        <p:txBody>
          <a:bodyPr/>
          <a:lstStyle/>
          <a:p>
            <a:fld id="{48F19E39-9933-F648-B2F3-3AC17C0DC986}" type="slidenum">
              <a:rPr lang="en-US" smtClean="0"/>
              <a:t>‹#›</a:t>
            </a:fld>
            <a:endParaRPr lang="en-US"/>
          </a:p>
        </p:txBody>
      </p:sp>
    </p:spTree>
    <p:extLst>
      <p:ext uri="{BB962C8B-B14F-4D97-AF65-F5344CB8AC3E}">
        <p14:creationId xmlns:p14="http://schemas.microsoft.com/office/powerpoint/2010/main" val="11151200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F8ABC-9AB7-5DB7-A86C-66A6BAB89A2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DD59D7A-56ED-A78B-A34A-051E288772B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4CE3C8D-D31D-0ACC-FC8F-AD641C6AEF7D}"/>
              </a:ext>
            </a:extLst>
          </p:cNvPr>
          <p:cNvSpPr>
            <a:spLocks noGrp="1"/>
          </p:cNvSpPr>
          <p:nvPr>
            <p:ph type="dt" sz="half" idx="10"/>
          </p:nvPr>
        </p:nvSpPr>
        <p:spPr/>
        <p:txBody>
          <a:bodyPr/>
          <a:lstStyle/>
          <a:p>
            <a:fld id="{E30EFC2B-6928-3945-94D4-8A6718977E52}" type="datetime1">
              <a:rPr lang="en-US" smtClean="0"/>
              <a:t>7/8/25</a:t>
            </a:fld>
            <a:endParaRPr lang="en-US"/>
          </a:p>
        </p:txBody>
      </p:sp>
      <p:sp>
        <p:nvSpPr>
          <p:cNvPr id="5" name="Footer Placeholder 4">
            <a:extLst>
              <a:ext uri="{FF2B5EF4-FFF2-40B4-BE49-F238E27FC236}">
                <a16:creationId xmlns:a16="http://schemas.microsoft.com/office/drawing/2014/main" id="{26E797D8-ABD3-BD50-0F4B-93E857CD3EAC}"/>
              </a:ext>
            </a:extLst>
          </p:cNvPr>
          <p:cNvSpPr>
            <a:spLocks noGrp="1"/>
          </p:cNvSpPr>
          <p:nvPr>
            <p:ph type="ftr" sz="quarter" idx="11"/>
          </p:nvPr>
        </p:nvSpPr>
        <p:spPr/>
        <p:txBody>
          <a:bodyPr/>
          <a:lstStyle/>
          <a:p>
            <a:r>
              <a:rPr lang="en-US"/>
              <a:t>Sapienza University of Rome</a:t>
            </a:r>
          </a:p>
        </p:txBody>
      </p:sp>
      <p:sp>
        <p:nvSpPr>
          <p:cNvPr id="6" name="Slide Number Placeholder 5">
            <a:extLst>
              <a:ext uri="{FF2B5EF4-FFF2-40B4-BE49-F238E27FC236}">
                <a16:creationId xmlns:a16="http://schemas.microsoft.com/office/drawing/2014/main" id="{0D26C04E-D5D5-B445-53EA-21D28A1A9C28}"/>
              </a:ext>
            </a:extLst>
          </p:cNvPr>
          <p:cNvSpPr>
            <a:spLocks noGrp="1"/>
          </p:cNvSpPr>
          <p:nvPr>
            <p:ph type="sldNum" sz="quarter" idx="12"/>
          </p:nvPr>
        </p:nvSpPr>
        <p:spPr/>
        <p:txBody>
          <a:bodyPr/>
          <a:lstStyle/>
          <a:p>
            <a:fld id="{48F19E39-9933-F648-B2F3-3AC17C0DC986}" type="slidenum">
              <a:rPr lang="en-US" smtClean="0"/>
              <a:t>‹#›</a:t>
            </a:fld>
            <a:endParaRPr lang="en-US"/>
          </a:p>
        </p:txBody>
      </p:sp>
    </p:spTree>
    <p:extLst>
      <p:ext uri="{BB962C8B-B14F-4D97-AF65-F5344CB8AC3E}">
        <p14:creationId xmlns:p14="http://schemas.microsoft.com/office/powerpoint/2010/main" val="30754442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5BAC7F4-937D-BCD4-A638-EAED628EFBB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4CCD961-7227-B3C5-342E-D0777F4E91F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6551EF-BA91-9DC2-B373-C35CD03B6DA2}"/>
              </a:ext>
            </a:extLst>
          </p:cNvPr>
          <p:cNvSpPr>
            <a:spLocks noGrp="1"/>
          </p:cNvSpPr>
          <p:nvPr>
            <p:ph type="dt" sz="half" idx="10"/>
          </p:nvPr>
        </p:nvSpPr>
        <p:spPr/>
        <p:txBody>
          <a:bodyPr/>
          <a:lstStyle/>
          <a:p>
            <a:fld id="{497B982F-F446-394C-BCD8-D0F6884AB04A}" type="datetime1">
              <a:rPr lang="en-US" smtClean="0"/>
              <a:t>7/8/25</a:t>
            </a:fld>
            <a:endParaRPr lang="en-US"/>
          </a:p>
        </p:txBody>
      </p:sp>
      <p:sp>
        <p:nvSpPr>
          <p:cNvPr id="5" name="Footer Placeholder 4">
            <a:extLst>
              <a:ext uri="{FF2B5EF4-FFF2-40B4-BE49-F238E27FC236}">
                <a16:creationId xmlns:a16="http://schemas.microsoft.com/office/drawing/2014/main" id="{CE8C42EA-F6DC-2048-71B6-A55883311EDE}"/>
              </a:ext>
            </a:extLst>
          </p:cNvPr>
          <p:cNvSpPr>
            <a:spLocks noGrp="1"/>
          </p:cNvSpPr>
          <p:nvPr>
            <p:ph type="ftr" sz="quarter" idx="11"/>
          </p:nvPr>
        </p:nvSpPr>
        <p:spPr/>
        <p:txBody>
          <a:bodyPr/>
          <a:lstStyle/>
          <a:p>
            <a:r>
              <a:rPr lang="en-US"/>
              <a:t>Sapienza University of Rome</a:t>
            </a:r>
          </a:p>
        </p:txBody>
      </p:sp>
      <p:sp>
        <p:nvSpPr>
          <p:cNvPr id="6" name="Slide Number Placeholder 5">
            <a:extLst>
              <a:ext uri="{FF2B5EF4-FFF2-40B4-BE49-F238E27FC236}">
                <a16:creationId xmlns:a16="http://schemas.microsoft.com/office/drawing/2014/main" id="{D79E56BC-50D5-636D-477A-9B86D0E922AB}"/>
              </a:ext>
            </a:extLst>
          </p:cNvPr>
          <p:cNvSpPr>
            <a:spLocks noGrp="1"/>
          </p:cNvSpPr>
          <p:nvPr>
            <p:ph type="sldNum" sz="quarter" idx="12"/>
          </p:nvPr>
        </p:nvSpPr>
        <p:spPr/>
        <p:txBody>
          <a:bodyPr/>
          <a:lstStyle/>
          <a:p>
            <a:fld id="{48F19E39-9933-F648-B2F3-3AC17C0DC986}" type="slidenum">
              <a:rPr lang="en-US" smtClean="0"/>
              <a:t>‹#›</a:t>
            </a:fld>
            <a:endParaRPr lang="en-US"/>
          </a:p>
        </p:txBody>
      </p:sp>
    </p:spTree>
    <p:extLst>
      <p:ext uri="{BB962C8B-B14F-4D97-AF65-F5344CB8AC3E}">
        <p14:creationId xmlns:p14="http://schemas.microsoft.com/office/powerpoint/2010/main" val="30164724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1D08D0-CF38-4DB2-3D35-564D22D8ECC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BA19E71-6189-DF70-BAC9-1B4169F629A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D9D928-B0D8-EB43-04E1-87E493BFBF8A}"/>
              </a:ext>
            </a:extLst>
          </p:cNvPr>
          <p:cNvSpPr>
            <a:spLocks noGrp="1"/>
          </p:cNvSpPr>
          <p:nvPr>
            <p:ph type="dt" sz="half" idx="10"/>
          </p:nvPr>
        </p:nvSpPr>
        <p:spPr/>
        <p:txBody>
          <a:bodyPr/>
          <a:lstStyle/>
          <a:p>
            <a:fld id="{45C60FBC-0A6B-934E-946F-80179CBF291D}" type="datetime1">
              <a:rPr lang="en-US" smtClean="0"/>
              <a:t>7/8/25</a:t>
            </a:fld>
            <a:endParaRPr lang="en-US"/>
          </a:p>
        </p:txBody>
      </p:sp>
      <p:sp>
        <p:nvSpPr>
          <p:cNvPr id="5" name="Footer Placeholder 4">
            <a:extLst>
              <a:ext uri="{FF2B5EF4-FFF2-40B4-BE49-F238E27FC236}">
                <a16:creationId xmlns:a16="http://schemas.microsoft.com/office/drawing/2014/main" id="{00D1214F-C646-0BC1-9D09-935E79D0DB01}"/>
              </a:ext>
            </a:extLst>
          </p:cNvPr>
          <p:cNvSpPr>
            <a:spLocks noGrp="1"/>
          </p:cNvSpPr>
          <p:nvPr>
            <p:ph type="ftr" sz="quarter" idx="11"/>
          </p:nvPr>
        </p:nvSpPr>
        <p:spPr/>
        <p:txBody>
          <a:bodyPr/>
          <a:lstStyle/>
          <a:p>
            <a:r>
              <a:rPr lang="en-US"/>
              <a:t>Sapienza University of Rome</a:t>
            </a:r>
          </a:p>
        </p:txBody>
      </p:sp>
      <p:sp>
        <p:nvSpPr>
          <p:cNvPr id="6" name="Slide Number Placeholder 5">
            <a:extLst>
              <a:ext uri="{FF2B5EF4-FFF2-40B4-BE49-F238E27FC236}">
                <a16:creationId xmlns:a16="http://schemas.microsoft.com/office/drawing/2014/main" id="{7CE9C569-E1A7-8178-B827-543644285846}"/>
              </a:ext>
            </a:extLst>
          </p:cNvPr>
          <p:cNvSpPr>
            <a:spLocks noGrp="1"/>
          </p:cNvSpPr>
          <p:nvPr>
            <p:ph type="sldNum" sz="quarter" idx="12"/>
          </p:nvPr>
        </p:nvSpPr>
        <p:spPr/>
        <p:txBody>
          <a:bodyPr/>
          <a:lstStyle/>
          <a:p>
            <a:fld id="{48F19E39-9933-F648-B2F3-3AC17C0DC986}" type="slidenum">
              <a:rPr lang="en-US" smtClean="0"/>
              <a:t>‹#›</a:t>
            </a:fld>
            <a:endParaRPr lang="en-US"/>
          </a:p>
        </p:txBody>
      </p:sp>
    </p:spTree>
    <p:extLst>
      <p:ext uri="{BB962C8B-B14F-4D97-AF65-F5344CB8AC3E}">
        <p14:creationId xmlns:p14="http://schemas.microsoft.com/office/powerpoint/2010/main" val="4068684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D28589-55A8-4B2D-537D-2EA6A6B17EE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C8D8C3A-9276-9ABF-6996-961FC5FD6DB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1FD18D4-1B31-A6B0-D518-15E1B5D5CC79}"/>
              </a:ext>
            </a:extLst>
          </p:cNvPr>
          <p:cNvSpPr>
            <a:spLocks noGrp="1"/>
          </p:cNvSpPr>
          <p:nvPr>
            <p:ph type="dt" sz="half" idx="10"/>
          </p:nvPr>
        </p:nvSpPr>
        <p:spPr/>
        <p:txBody>
          <a:bodyPr/>
          <a:lstStyle/>
          <a:p>
            <a:fld id="{C9B4B6B2-7D13-4746-97B3-7239DAEC0C59}" type="datetime1">
              <a:rPr lang="en-US" smtClean="0"/>
              <a:t>7/8/25</a:t>
            </a:fld>
            <a:endParaRPr lang="en-US"/>
          </a:p>
        </p:txBody>
      </p:sp>
      <p:sp>
        <p:nvSpPr>
          <p:cNvPr id="5" name="Footer Placeholder 4">
            <a:extLst>
              <a:ext uri="{FF2B5EF4-FFF2-40B4-BE49-F238E27FC236}">
                <a16:creationId xmlns:a16="http://schemas.microsoft.com/office/drawing/2014/main" id="{94E13EC7-CB12-69C5-890C-A9B9DBAC4B70}"/>
              </a:ext>
            </a:extLst>
          </p:cNvPr>
          <p:cNvSpPr>
            <a:spLocks noGrp="1"/>
          </p:cNvSpPr>
          <p:nvPr>
            <p:ph type="ftr" sz="quarter" idx="11"/>
          </p:nvPr>
        </p:nvSpPr>
        <p:spPr/>
        <p:txBody>
          <a:bodyPr/>
          <a:lstStyle/>
          <a:p>
            <a:r>
              <a:rPr lang="en-US"/>
              <a:t>Sapienza University of Rome</a:t>
            </a:r>
          </a:p>
        </p:txBody>
      </p:sp>
      <p:sp>
        <p:nvSpPr>
          <p:cNvPr id="6" name="Slide Number Placeholder 5">
            <a:extLst>
              <a:ext uri="{FF2B5EF4-FFF2-40B4-BE49-F238E27FC236}">
                <a16:creationId xmlns:a16="http://schemas.microsoft.com/office/drawing/2014/main" id="{202B0C25-A597-EDEA-B562-4B6EB3360491}"/>
              </a:ext>
            </a:extLst>
          </p:cNvPr>
          <p:cNvSpPr>
            <a:spLocks noGrp="1"/>
          </p:cNvSpPr>
          <p:nvPr>
            <p:ph type="sldNum" sz="quarter" idx="12"/>
          </p:nvPr>
        </p:nvSpPr>
        <p:spPr/>
        <p:txBody>
          <a:bodyPr/>
          <a:lstStyle/>
          <a:p>
            <a:fld id="{48F19E39-9933-F648-B2F3-3AC17C0DC986}" type="slidenum">
              <a:rPr lang="en-US" smtClean="0"/>
              <a:t>‹#›</a:t>
            </a:fld>
            <a:endParaRPr lang="en-US"/>
          </a:p>
        </p:txBody>
      </p:sp>
    </p:spTree>
    <p:extLst>
      <p:ext uri="{BB962C8B-B14F-4D97-AF65-F5344CB8AC3E}">
        <p14:creationId xmlns:p14="http://schemas.microsoft.com/office/powerpoint/2010/main" val="26221634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F16FE8-4D22-6768-605E-719011CBC77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27DC3C0-D65E-81BA-5F4A-E41CFFE882B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6C41ADB-1B73-7713-91A3-38DDC077E1F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E2AE9D0-E821-A243-92CF-7BA2DD02102B}"/>
              </a:ext>
            </a:extLst>
          </p:cNvPr>
          <p:cNvSpPr>
            <a:spLocks noGrp="1"/>
          </p:cNvSpPr>
          <p:nvPr>
            <p:ph type="dt" sz="half" idx="10"/>
          </p:nvPr>
        </p:nvSpPr>
        <p:spPr/>
        <p:txBody>
          <a:bodyPr/>
          <a:lstStyle/>
          <a:p>
            <a:fld id="{0BB48F2C-DA62-AB40-B5CB-43F3501FA683}" type="datetime1">
              <a:rPr lang="en-US" smtClean="0"/>
              <a:t>7/8/25</a:t>
            </a:fld>
            <a:endParaRPr lang="en-US"/>
          </a:p>
        </p:txBody>
      </p:sp>
      <p:sp>
        <p:nvSpPr>
          <p:cNvPr id="6" name="Footer Placeholder 5">
            <a:extLst>
              <a:ext uri="{FF2B5EF4-FFF2-40B4-BE49-F238E27FC236}">
                <a16:creationId xmlns:a16="http://schemas.microsoft.com/office/drawing/2014/main" id="{E4EE1C03-B9E8-FA43-1D26-4EEE16FE3C98}"/>
              </a:ext>
            </a:extLst>
          </p:cNvPr>
          <p:cNvSpPr>
            <a:spLocks noGrp="1"/>
          </p:cNvSpPr>
          <p:nvPr>
            <p:ph type="ftr" sz="quarter" idx="11"/>
          </p:nvPr>
        </p:nvSpPr>
        <p:spPr/>
        <p:txBody>
          <a:bodyPr/>
          <a:lstStyle/>
          <a:p>
            <a:r>
              <a:rPr lang="en-US"/>
              <a:t>Sapienza University of Rome</a:t>
            </a:r>
          </a:p>
        </p:txBody>
      </p:sp>
      <p:sp>
        <p:nvSpPr>
          <p:cNvPr id="7" name="Slide Number Placeholder 6">
            <a:extLst>
              <a:ext uri="{FF2B5EF4-FFF2-40B4-BE49-F238E27FC236}">
                <a16:creationId xmlns:a16="http://schemas.microsoft.com/office/drawing/2014/main" id="{111C47D1-873B-8229-66D1-8AE195EAE6CE}"/>
              </a:ext>
            </a:extLst>
          </p:cNvPr>
          <p:cNvSpPr>
            <a:spLocks noGrp="1"/>
          </p:cNvSpPr>
          <p:nvPr>
            <p:ph type="sldNum" sz="quarter" idx="12"/>
          </p:nvPr>
        </p:nvSpPr>
        <p:spPr/>
        <p:txBody>
          <a:bodyPr/>
          <a:lstStyle/>
          <a:p>
            <a:fld id="{48F19E39-9933-F648-B2F3-3AC17C0DC986}" type="slidenum">
              <a:rPr lang="en-US" smtClean="0"/>
              <a:t>‹#›</a:t>
            </a:fld>
            <a:endParaRPr lang="en-US"/>
          </a:p>
        </p:txBody>
      </p:sp>
    </p:spTree>
    <p:extLst>
      <p:ext uri="{BB962C8B-B14F-4D97-AF65-F5344CB8AC3E}">
        <p14:creationId xmlns:p14="http://schemas.microsoft.com/office/powerpoint/2010/main" val="28740213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B8A01B-6CF2-2CE9-8859-6BC5C6137FF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F3628FA-E687-FEAC-5200-EC1283FF3EB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E093ECC-1D4F-C58A-8461-FDB86C366DD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C6E81B4-E614-5AD7-1EE1-2EFB6D18F16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644A966-7DE4-582F-AE48-DF1A1CEAB90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EEB33C7-9053-600F-7458-B39589E9DE0D}"/>
              </a:ext>
            </a:extLst>
          </p:cNvPr>
          <p:cNvSpPr>
            <a:spLocks noGrp="1"/>
          </p:cNvSpPr>
          <p:nvPr>
            <p:ph type="dt" sz="half" idx="10"/>
          </p:nvPr>
        </p:nvSpPr>
        <p:spPr/>
        <p:txBody>
          <a:bodyPr/>
          <a:lstStyle/>
          <a:p>
            <a:fld id="{E9D5FA40-FE31-A749-A407-5160762ED597}" type="datetime1">
              <a:rPr lang="en-US" smtClean="0"/>
              <a:t>7/8/25</a:t>
            </a:fld>
            <a:endParaRPr lang="en-US"/>
          </a:p>
        </p:txBody>
      </p:sp>
      <p:sp>
        <p:nvSpPr>
          <p:cNvPr id="8" name="Footer Placeholder 7">
            <a:extLst>
              <a:ext uri="{FF2B5EF4-FFF2-40B4-BE49-F238E27FC236}">
                <a16:creationId xmlns:a16="http://schemas.microsoft.com/office/drawing/2014/main" id="{BD924CAA-DD4D-DD7F-B9D0-EDB9C4456331}"/>
              </a:ext>
            </a:extLst>
          </p:cNvPr>
          <p:cNvSpPr>
            <a:spLocks noGrp="1"/>
          </p:cNvSpPr>
          <p:nvPr>
            <p:ph type="ftr" sz="quarter" idx="11"/>
          </p:nvPr>
        </p:nvSpPr>
        <p:spPr/>
        <p:txBody>
          <a:bodyPr/>
          <a:lstStyle/>
          <a:p>
            <a:r>
              <a:rPr lang="en-US"/>
              <a:t>Sapienza University of Rome</a:t>
            </a:r>
          </a:p>
        </p:txBody>
      </p:sp>
      <p:sp>
        <p:nvSpPr>
          <p:cNvPr id="9" name="Slide Number Placeholder 8">
            <a:extLst>
              <a:ext uri="{FF2B5EF4-FFF2-40B4-BE49-F238E27FC236}">
                <a16:creationId xmlns:a16="http://schemas.microsoft.com/office/drawing/2014/main" id="{778435DE-8D3F-F113-93C2-67B5E3717E8B}"/>
              </a:ext>
            </a:extLst>
          </p:cNvPr>
          <p:cNvSpPr>
            <a:spLocks noGrp="1"/>
          </p:cNvSpPr>
          <p:nvPr>
            <p:ph type="sldNum" sz="quarter" idx="12"/>
          </p:nvPr>
        </p:nvSpPr>
        <p:spPr/>
        <p:txBody>
          <a:bodyPr/>
          <a:lstStyle/>
          <a:p>
            <a:fld id="{48F19E39-9933-F648-B2F3-3AC17C0DC986}" type="slidenum">
              <a:rPr lang="en-US" smtClean="0"/>
              <a:t>‹#›</a:t>
            </a:fld>
            <a:endParaRPr lang="en-US"/>
          </a:p>
        </p:txBody>
      </p:sp>
    </p:spTree>
    <p:extLst>
      <p:ext uri="{BB962C8B-B14F-4D97-AF65-F5344CB8AC3E}">
        <p14:creationId xmlns:p14="http://schemas.microsoft.com/office/powerpoint/2010/main" val="30316383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F91BF0-5B82-1665-F951-384202291E8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10D6866-CB71-C42D-B274-BBEBAB15EB37}"/>
              </a:ext>
            </a:extLst>
          </p:cNvPr>
          <p:cNvSpPr>
            <a:spLocks noGrp="1"/>
          </p:cNvSpPr>
          <p:nvPr>
            <p:ph type="dt" sz="half" idx="10"/>
          </p:nvPr>
        </p:nvSpPr>
        <p:spPr/>
        <p:txBody>
          <a:bodyPr/>
          <a:lstStyle/>
          <a:p>
            <a:fld id="{72C7143F-B2B1-FD4E-A03F-2D48B4C4756E}" type="datetime1">
              <a:rPr lang="en-US" smtClean="0"/>
              <a:t>7/8/25</a:t>
            </a:fld>
            <a:endParaRPr lang="en-US"/>
          </a:p>
        </p:txBody>
      </p:sp>
      <p:sp>
        <p:nvSpPr>
          <p:cNvPr id="4" name="Footer Placeholder 3">
            <a:extLst>
              <a:ext uri="{FF2B5EF4-FFF2-40B4-BE49-F238E27FC236}">
                <a16:creationId xmlns:a16="http://schemas.microsoft.com/office/drawing/2014/main" id="{E41F4385-19B3-18BF-14FC-DC423F456870}"/>
              </a:ext>
            </a:extLst>
          </p:cNvPr>
          <p:cNvSpPr>
            <a:spLocks noGrp="1"/>
          </p:cNvSpPr>
          <p:nvPr>
            <p:ph type="ftr" sz="quarter" idx="11"/>
          </p:nvPr>
        </p:nvSpPr>
        <p:spPr/>
        <p:txBody>
          <a:bodyPr/>
          <a:lstStyle/>
          <a:p>
            <a:r>
              <a:rPr lang="en-US"/>
              <a:t>Sapienza University of Rome</a:t>
            </a:r>
          </a:p>
        </p:txBody>
      </p:sp>
      <p:sp>
        <p:nvSpPr>
          <p:cNvPr id="5" name="Slide Number Placeholder 4">
            <a:extLst>
              <a:ext uri="{FF2B5EF4-FFF2-40B4-BE49-F238E27FC236}">
                <a16:creationId xmlns:a16="http://schemas.microsoft.com/office/drawing/2014/main" id="{CF64C7DB-BEB2-D1FD-A36F-D0D6EDC3BF94}"/>
              </a:ext>
            </a:extLst>
          </p:cNvPr>
          <p:cNvSpPr>
            <a:spLocks noGrp="1"/>
          </p:cNvSpPr>
          <p:nvPr>
            <p:ph type="sldNum" sz="quarter" idx="12"/>
          </p:nvPr>
        </p:nvSpPr>
        <p:spPr/>
        <p:txBody>
          <a:bodyPr/>
          <a:lstStyle/>
          <a:p>
            <a:fld id="{48F19E39-9933-F648-B2F3-3AC17C0DC986}" type="slidenum">
              <a:rPr lang="en-US" smtClean="0"/>
              <a:t>‹#›</a:t>
            </a:fld>
            <a:endParaRPr lang="en-US"/>
          </a:p>
        </p:txBody>
      </p:sp>
    </p:spTree>
    <p:extLst>
      <p:ext uri="{BB962C8B-B14F-4D97-AF65-F5344CB8AC3E}">
        <p14:creationId xmlns:p14="http://schemas.microsoft.com/office/powerpoint/2010/main" val="34703549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1D84C01-DF2D-3EEA-5595-767CCCD3E1F3}"/>
              </a:ext>
            </a:extLst>
          </p:cNvPr>
          <p:cNvSpPr>
            <a:spLocks noGrp="1"/>
          </p:cNvSpPr>
          <p:nvPr>
            <p:ph type="dt" sz="half" idx="10"/>
          </p:nvPr>
        </p:nvSpPr>
        <p:spPr/>
        <p:txBody>
          <a:bodyPr/>
          <a:lstStyle/>
          <a:p>
            <a:fld id="{D6D38C82-3D04-8649-87B1-E37B3CC6F257}" type="datetime1">
              <a:rPr lang="en-US" smtClean="0"/>
              <a:t>7/8/25</a:t>
            </a:fld>
            <a:endParaRPr lang="en-US"/>
          </a:p>
        </p:txBody>
      </p:sp>
      <p:sp>
        <p:nvSpPr>
          <p:cNvPr id="3" name="Footer Placeholder 2">
            <a:extLst>
              <a:ext uri="{FF2B5EF4-FFF2-40B4-BE49-F238E27FC236}">
                <a16:creationId xmlns:a16="http://schemas.microsoft.com/office/drawing/2014/main" id="{6783BB7A-86B1-1EB3-1622-B26475CCDC6B}"/>
              </a:ext>
            </a:extLst>
          </p:cNvPr>
          <p:cNvSpPr>
            <a:spLocks noGrp="1"/>
          </p:cNvSpPr>
          <p:nvPr>
            <p:ph type="ftr" sz="quarter" idx="11"/>
          </p:nvPr>
        </p:nvSpPr>
        <p:spPr/>
        <p:txBody>
          <a:bodyPr/>
          <a:lstStyle/>
          <a:p>
            <a:r>
              <a:rPr lang="en-US"/>
              <a:t>Sapienza University of Rome</a:t>
            </a:r>
          </a:p>
        </p:txBody>
      </p:sp>
      <p:sp>
        <p:nvSpPr>
          <p:cNvPr id="4" name="Slide Number Placeholder 3">
            <a:extLst>
              <a:ext uri="{FF2B5EF4-FFF2-40B4-BE49-F238E27FC236}">
                <a16:creationId xmlns:a16="http://schemas.microsoft.com/office/drawing/2014/main" id="{87EA820C-ECA5-EEF7-8673-A46C3D4CB9AF}"/>
              </a:ext>
            </a:extLst>
          </p:cNvPr>
          <p:cNvSpPr>
            <a:spLocks noGrp="1"/>
          </p:cNvSpPr>
          <p:nvPr>
            <p:ph type="sldNum" sz="quarter" idx="12"/>
          </p:nvPr>
        </p:nvSpPr>
        <p:spPr/>
        <p:txBody>
          <a:bodyPr/>
          <a:lstStyle/>
          <a:p>
            <a:fld id="{48F19E39-9933-F648-B2F3-3AC17C0DC986}" type="slidenum">
              <a:rPr lang="en-US" smtClean="0"/>
              <a:t>‹#›</a:t>
            </a:fld>
            <a:endParaRPr lang="en-US"/>
          </a:p>
        </p:txBody>
      </p:sp>
    </p:spTree>
    <p:extLst>
      <p:ext uri="{BB962C8B-B14F-4D97-AF65-F5344CB8AC3E}">
        <p14:creationId xmlns:p14="http://schemas.microsoft.com/office/powerpoint/2010/main" val="18823111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C173DA-2A54-FCA0-C360-8554CF703EA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AD2AFF9-8CA5-CD7D-DEEE-195EFD05A21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73B1DF3-AF68-D52B-182A-D9ABF9A6A9E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6C026D9-3021-FAAF-C413-30A5A52C79BD}"/>
              </a:ext>
            </a:extLst>
          </p:cNvPr>
          <p:cNvSpPr>
            <a:spLocks noGrp="1"/>
          </p:cNvSpPr>
          <p:nvPr>
            <p:ph type="dt" sz="half" idx="10"/>
          </p:nvPr>
        </p:nvSpPr>
        <p:spPr/>
        <p:txBody>
          <a:bodyPr/>
          <a:lstStyle/>
          <a:p>
            <a:fld id="{B5A2484E-3F4D-204D-93DF-E49FAFB9DF97}" type="datetime1">
              <a:rPr lang="en-US" smtClean="0"/>
              <a:t>7/8/25</a:t>
            </a:fld>
            <a:endParaRPr lang="en-US"/>
          </a:p>
        </p:txBody>
      </p:sp>
      <p:sp>
        <p:nvSpPr>
          <p:cNvPr id="6" name="Footer Placeholder 5">
            <a:extLst>
              <a:ext uri="{FF2B5EF4-FFF2-40B4-BE49-F238E27FC236}">
                <a16:creationId xmlns:a16="http://schemas.microsoft.com/office/drawing/2014/main" id="{C88B5962-833D-57DF-2059-51B30BCAD60D}"/>
              </a:ext>
            </a:extLst>
          </p:cNvPr>
          <p:cNvSpPr>
            <a:spLocks noGrp="1"/>
          </p:cNvSpPr>
          <p:nvPr>
            <p:ph type="ftr" sz="quarter" idx="11"/>
          </p:nvPr>
        </p:nvSpPr>
        <p:spPr/>
        <p:txBody>
          <a:bodyPr/>
          <a:lstStyle/>
          <a:p>
            <a:r>
              <a:rPr lang="en-US"/>
              <a:t>Sapienza University of Rome</a:t>
            </a:r>
          </a:p>
        </p:txBody>
      </p:sp>
      <p:sp>
        <p:nvSpPr>
          <p:cNvPr id="7" name="Slide Number Placeholder 6">
            <a:extLst>
              <a:ext uri="{FF2B5EF4-FFF2-40B4-BE49-F238E27FC236}">
                <a16:creationId xmlns:a16="http://schemas.microsoft.com/office/drawing/2014/main" id="{90EA2546-9567-4CBF-9E26-EDEA3851B317}"/>
              </a:ext>
            </a:extLst>
          </p:cNvPr>
          <p:cNvSpPr>
            <a:spLocks noGrp="1"/>
          </p:cNvSpPr>
          <p:nvPr>
            <p:ph type="sldNum" sz="quarter" idx="12"/>
          </p:nvPr>
        </p:nvSpPr>
        <p:spPr/>
        <p:txBody>
          <a:bodyPr/>
          <a:lstStyle/>
          <a:p>
            <a:fld id="{48F19E39-9933-F648-B2F3-3AC17C0DC986}" type="slidenum">
              <a:rPr lang="en-US" smtClean="0"/>
              <a:t>‹#›</a:t>
            </a:fld>
            <a:endParaRPr lang="en-US"/>
          </a:p>
        </p:txBody>
      </p:sp>
    </p:spTree>
    <p:extLst>
      <p:ext uri="{BB962C8B-B14F-4D97-AF65-F5344CB8AC3E}">
        <p14:creationId xmlns:p14="http://schemas.microsoft.com/office/powerpoint/2010/main" val="40577605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24F1B2-480F-9C52-FD1A-CAF938BCA53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C852BC0-7818-613C-5BCB-E7B4F33B306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D1C3A47-8405-1622-FAEB-23C5478B905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D22C07F-B333-BE61-1D86-53CBC15D1C0F}"/>
              </a:ext>
            </a:extLst>
          </p:cNvPr>
          <p:cNvSpPr>
            <a:spLocks noGrp="1"/>
          </p:cNvSpPr>
          <p:nvPr>
            <p:ph type="dt" sz="half" idx="10"/>
          </p:nvPr>
        </p:nvSpPr>
        <p:spPr/>
        <p:txBody>
          <a:bodyPr/>
          <a:lstStyle/>
          <a:p>
            <a:fld id="{AD472E14-530C-BB46-8E59-461E234CEAFE}" type="datetime1">
              <a:rPr lang="en-US" smtClean="0"/>
              <a:t>7/8/25</a:t>
            </a:fld>
            <a:endParaRPr lang="en-US"/>
          </a:p>
        </p:txBody>
      </p:sp>
      <p:sp>
        <p:nvSpPr>
          <p:cNvPr id="6" name="Footer Placeholder 5">
            <a:extLst>
              <a:ext uri="{FF2B5EF4-FFF2-40B4-BE49-F238E27FC236}">
                <a16:creationId xmlns:a16="http://schemas.microsoft.com/office/drawing/2014/main" id="{1C522695-CC4C-B1E9-01A6-5DF84153BA1E}"/>
              </a:ext>
            </a:extLst>
          </p:cNvPr>
          <p:cNvSpPr>
            <a:spLocks noGrp="1"/>
          </p:cNvSpPr>
          <p:nvPr>
            <p:ph type="ftr" sz="quarter" idx="11"/>
          </p:nvPr>
        </p:nvSpPr>
        <p:spPr/>
        <p:txBody>
          <a:bodyPr/>
          <a:lstStyle/>
          <a:p>
            <a:r>
              <a:rPr lang="en-US"/>
              <a:t>Sapienza University of Rome</a:t>
            </a:r>
          </a:p>
        </p:txBody>
      </p:sp>
      <p:sp>
        <p:nvSpPr>
          <p:cNvPr id="7" name="Slide Number Placeholder 6">
            <a:extLst>
              <a:ext uri="{FF2B5EF4-FFF2-40B4-BE49-F238E27FC236}">
                <a16:creationId xmlns:a16="http://schemas.microsoft.com/office/drawing/2014/main" id="{1A4CDD63-E81C-A76C-CCB4-F3A1B81D07EC}"/>
              </a:ext>
            </a:extLst>
          </p:cNvPr>
          <p:cNvSpPr>
            <a:spLocks noGrp="1"/>
          </p:cNvSpPr>
          <p:nvPr>
            <p:ph type="sldNum" sz="quarter" idx="12"/>
          </p:nvPr>
        </p:nvSpPr>
        <p:spPr/>
        <p:txBody>
          <a:bodyPr/>
          <a:lstStyle/>
          <a:p>
            <a:fld id="{48F19E39-9933-F648-B2F3-3AC17C0DC986}" type="slidenum">
              <a:rPr lang="en-US" smtClean="0"/>
              <a:t>‹#›</a:t>
            </a:fld>
            <a:endParaRPr lang="en-US"/>
          </a:p>
        </p:txBody>
      </p:sp>
    </p:spTree>
    <p:extLst>
      <p:ext uri="{BB962C8B-B14F-4D97-AF65-F5344CB8AC3E}">
        <p14:creationId xmlns:p14="http://schemas.microsoft.com/office/powerpoint/2010/main" val="28171082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DC26D7D-CED8-F7E2-6C98-BEFB8A43634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20271B9-5CFD-DB35-B320-9D25AC83DCB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84C3B05-8623-04ED-9CDC-21C9B0B47A9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EBEFF2B-B0F7-AA47-9437-9D2D75C12C3B}" type="datetime1">
              <a:rPr lang="en-US" smtClean="0"/>
              <a:t>7/8/25</a:t>
            </a:fld>
            <a:endParaRPr lang="en-US"/>
          </a:p>
        </p:txBody>
      </p:sp>
      <p:sp>
        <p:nvSpPr>
          <p:cNvPr id="5" name="Footer Placeholder 4">
            <a:extLst>
              <a:ext uri="{FF2B5EF4-FFF2-40B4-BE49-F238E27FC236}">
                <a16:creationId xmlns:a16="http://schemas.microsoft.com/office/drawing/2014/main" id="{3C54498D-CC66-7554-D838-3FD45332DDB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Sapienza University of Rome</a:t>
            </a:r>
          </a:p>
        </p:txBody>
      </p:sp>
      <p:sp>
        <p:nvSpPr>
          <p:cNvPr id="6" name="Slide Number Placeholder 5">
            <a:extLst>
              <a:ext uri="{FF2B5EF4-FFF2-40B4-BE49-F238E27FC236}">
                <a16:creationId xmlns:a16="http://schemas.microsoft.com/office/drawing/2014/main" id="{441A3BC8-96CB-4936-5AAB-65888F04521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19E39-9933-F648-B2F3-3AC17C0DC986}" type="slidenum">
              <a:rPr lang="en-US" smtClean="0"/>
              <a:t>‹#›</a:t>
            </a:fld>
            <a:endParaRPr lang="en-US"/>
          </a:p>
        </p:txBody>
      </p:sp>
    </p:spTree>
    <p:extLst>
      <p:ext uri="{BB962C8B-B14F-4D97-AF65-F5344CB8AC3E}">
        <p14:creationId xmlns:p14="http://schemas.microsoft.com/office/powerpoint/2010/main" val="80419378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18.jp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15" descr="Fondino">
            <a:extLst>
              <a:ext uri="{FF2B5EF4-FFF2-40B4-BE49-F238E27FC236}">
                <a16:creationId xmlns:a16="http://schemas.microsoft.com/office/drawing/2014/main" id="{B609E531-63FD-6702-EB99-A8B360E7BAB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291795"/>
            <a:ext cx="12192000" cy="15693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13" descr="logo +marchio">
            <a:extLst>
              <a:ext uri="{FF2B5EF4-FFF2-40B4-BE49-F238E27FC236}">
                <a16:creationId xmlns:a16="http://schemas.microsoft.com/office/drawing/2014/main" id="{93857B77-7E9D-09F1-8D44-8DABE74E88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541" r="54899"/>
          <a:stretch/>
        </p:blipFill>
        <p:spPr bwMode="auto">
          <a:xfrm>
            <a:off x="596348" y="5503397"/>
            <a:ext cx="2703443" cy="1146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a:extLst>
              <a:ext uri="{FF2B5EF4-FFF2-40B4-BE49-F238E27FC236}">
                <a16:creationId xmlns:a16="http://schemas.microsoft.com/office/drawing/2014/main" id="{E8822AD0-7E03-F7CA-5FCE-05C7A5AD190C}"/>
              </a:ext>
            </a:extLst>
          </p:cNvPr>
          <p:cNvSpPr txBox="1"/>
          <p:nvPr/>
        </p:nvSpPr>
        <p:spPr>
          <a:xfrm>
            <a:off x="596348" y="655699"/>
            <a:ext cx="6904134" cy="646331"/>
          </a:xfrm>
          <a:prstGeom prst="rect">
            <a:avLst/>
          </a:prstGeom>
          <a:noFill/>
        </p:spPr>
        <p:txBody>
          <a:bodyPr wrap="none" rtlCol="0">
            <a:spAutoFit/>
          </a:bodyPr>
          <a:lstStyle/>
          <a:p>
            <a:r>
              <a:rPr lang="en-US" sz="3600" b="1" dirty="0">
                <a:solidFill>
                  <a:srgbClr val="822334"/>
                </a:solidFill>
                <a:latin typeface="Lato" panose="020F0502020204030203" pitchFamily="34" charset="77"/>
              </a:rPr>
              <a:t>Smart Environment Final Project</a:t>
            </a:r>
          </a:p>
        </p:txBody>
      </p:sp>
      <p:sp>
        <p:nvSpPr>
          <p:cNvPr id="7" name="TextBox 6">
            <a:extLst>
              <a:ext uri="{FF2B5EF4-FFF2-40B4-BE49-F238E27FC236}">
                <a16:creationId xmlns:a16="http://schemas.microsoft.com/office/drawing/2014/main" id="{3609258B-F23A-DE92-BBAC-5CEA7990196F}"/>
              </a:ext>
            </a:extLst>
          </p:cNvPr>
          <p:cNvSpPr txBox="1"/>
          <p:nvPr/>
        </p:nvSpPr>
        <p:spPr>
          <a:xfrm>
            <a:off x="596348" y="1401420"/>
            <a:ext cx="10867334" cy="400110"/>
          </a:xfrm>
          <a:prstGeom prst="rect">
            <a:avLst/>
          </a:prstGeom>
          <a:noFill/>
        </p:spPr>
        <p:txBody>
          <a:bodyPr wrap="none" rtlCol="0">
            <a:spAutoFit/>
          </a:bodyPr>
          <a:lstStyle/>
          <a:p>
            <a:r>
              <a:rPr lang="en-US" sz="2000" b="1" dirty="0">
                <a:latin typeface="Lato" panose="020F0502020204030203" pitchFamily="34" charset="77"/>
              </a:rPr>
              <a:t>TIGER: Time-Varying Denoising Model (for 3D Point Cloud Generation with Diffusion Process)</a:t>
            </a:r>
          </a:p>
        </p:txBody>
      </p:sp>
      <p:sp>
        <p:nvSpPr>
          <p:cNvPr id="8" name="TextBox 7">
            <a:extLst>
              <a:ext uri="{FF2B5EF4-FFF2-40B4-BE49-F238E27FC236}">
                <a16:creationId xmlns:a16="http://schemas.microsoft.com/office/drawing/2014/main" id="{D332E4FC-2896-9B56-6749-272BA4E11690}"/>
              </a:ext>
            </a:extLst>
          </p:cNvPr>
          <p:cNvSpPr txBox="1"/>
          <p:nvPr/>
        </p:nvSpPr>
        <p:spPr>
          <a:xfrm>
            <a:off x="596348" y="2091536"/>
            <a:ext cx="8836576" cy="2462213"/>
          </a:xfrm>
          <a:prstGeom prst="rect">
            <a:avLst/>
          </a:prstGeom>
          <a:noFill/>
        </p:spPr>
        <p:txBody>
          <a:bodyPr wrap="square" rtlCol="0">
            <a:spAutoFit/>
          </a:bodyPr>
          <a:lstStyle/>
          <a:p>
            <a:r>
              <a:rPr lang="en-US" b="1" dirty="0">
                <a:solidFill>
                  <a:schemeClr val="tx1">
                    <a:lumMod val="65000"/>
                    <a:lumOff val="35000"/>
                  </a:schemeClr>
                </a:solidFill>
                <a:latin typeface="Lato" panose="020F0502020204030203" pitchFamily="34" charset="77"/>
              </a:rPr>
              <a:t>Professors: </a:t>
            </a:r>
          </a:p>
          <a:p>
            <a:r>
              <a:rPr lang="en-US" sz="1600" b="1" dirty="0">
                <a:solidFill>
                  <a:schemeClr val="tx1">
                    <a:lumMod val="65000"/>
                    <a:lumOff val="35000"/>
                  </a:schemeClr>
                </a:solidFill>
                <a:latin typeface="Lato" panose="020F0502020204030203" pitchFamily="34" charset="77"/>
              </a:rPr>
              <a:t>           </a:t>
            </a:r>
            <a:r>
              <a:rPr lang="en-US" sz="1600" dirty="0">
                <a:solidFill>
                  <a:schemeClr val="tx1">
                    <a:lumMod val="65000"/>
                    <a:lumOff val="35000"/>
                  </a:schemeClr>
                </a:solidFill>
                <a:latin typeface="Lato" panose="020F0502020204030203" pitchFamily="34" charset="77"/>
              </a:rPr>
              <a:t>Prof. Francesca Cuomo, </a:t>
            </a:r>
          </a:p>
          <a:p>
            <a:r>
              <a:rPr lang="en-US" sz="1600" dirty="0">
                <a:solidFill>
                  <a:schemeClr val="tx1">
                    <a:lumMod val="65000"/>
                    <a:lumOff val="35000"/>
                  </a:schemeClr>
                </a:solidFill>
                <a:latin typeface="Lato" panose="020F0502020204030203" pitchFamily="34" charset="77"/>
              </a:rPr>
              <a:t>           Prof. Stefania </a:t>
            </a:r>
            <a:r>
              <a:rPr lang="en-US" sz="1600" dirty="0" err="1">
                <a:solidFill>
                  <a:schemeClr val="tx1">
                    <a:lumMod val="65000"/>
                    <a:lumOff val="35000"/>
                  </a:schemeClr>
                </a:solidFill>
                <a:latin typeface="Lato" panose="020F0502020204030203" pitchFamily="34" charset="77"/>
              </a:rPr>
              <a:t>Colonnese</a:t>
            </a:r>
            <a:r>
              <a:rPr lang="en-US" sz="1600" dirty="0">
                <a:solidFill>
                  <a:schemeClr val="tx1">
                    <a:lumMod val="65000"/>
                    <a:lumOff val="35000"/>
                  </a:schemeClr>
                </a:solidFill>
                <a:latin typeface="Lato" panose="020F0502020204030203" pitchFamily="34" charset="77"/>
              </a:rPr>
              <a:t> </a:t>
            </a:r>
          </a:p>
          <a:p>
            <a:endParaRPr lang="en-US" b="1" dirty="0">
              <a:solidFill>
                <a:schemeClr val="tx1">
                  <a:lumMod val="65000"/>
                  <a:lumOff val="35000"/>
                </a:schemeClr>
              </a:solidFill>
              <a:latin typeface="Lato" panose="020F0502020204030203" pitchFamily="34" charset="77"/>
            </a:endParaRPr>
          </a:p>
          <a:p>
            <a:r>
              <a:rPr lang="en-US" b="1" dirty="0">
                <a:solidFill>
                  <a:schemeClr val="tx1">
                    <a:lumMod val="65000"/>
                    <a:lumOff val="35000"/>
                  </a:schemeClr>
                </a:solidFill>
                <a:latin typeface="Lato" panose="020F0502020204030203" pitchFamily="34" charset="77"/>
              </a:rPr>
              <a:t>Student:</a:t>
            </a:r>
          </a:p>
          <a:p>
            <a:pPr lvl="1"/>
            <a:r>
              <a:rPr lang="en-US" sz="1600" b="1" dirty="0">
                <a:solidFill>
                  <a:schemeClr val="tx1">
                    <a:lumMod val="65000"/>
                    <a:lumOff val="35000"/>
                  </a:schemeClr>
                </a:solidFill>
                <a:latin typeface="Lato" panose="020F0502020204030203" pitchFamily="34" charset="77"/>
              </a:rPr>
              <a:t>Name: </a:t>
            </a:r>
            <a:r>
              <a:rPr lang="en-US" sz="1600" dirty="0">
                <a:solidFill>
                  <a:schemeClr val="tx1">
                    <a:lumMod val="65000"/>
                    <a:lumOff val="35000"/>
                  </a:schemeClr>
                </a:solidFill>
                <a:latin typeface="Lato" panose="020F0502020204030203" pitchFamily="34" charset="77"/>
              </a:rPr>
              <a:t>Arman</a:t>
            </a:r>
            <a:br>
              <a:rPr lang="en-US" sz="1600" dirty="0">
                <a:solidFill>
                  <a:schemeClr val="tx1">
                    <a:lumMod val="65000"/>
                    <a:lumOff val="35000"/>
                  </a:schemeClr>
                </a:solidFill>
                <a:latin typeface="Lato" panose="020F0502020204030203" pitchFamily="34" charset="77"/>
              </a:rPr>
            </a:br>
            <a:r>
              <a:rPr lang="en-US" sz="1600" b="1" dirty="0">
                <a:solidFill>
                  <a:schemeClr val="tx1">
                    <a:lumMod val="65000"/>
                    <a:lumOff val="35000"/>
                  </a:schemeClr>
                </a:solidFill>
                <a:latin typeface="Lato" panose="020F0502020204030203" pitchFamily="34" charset="77"/>
              </a:rPr>
              <a:t>Surname: </a:t>
            </a:r>
            <a:r>
              <a:rPr lang="en-US" sz="1600" dirty="0">
                <a:solidFill>
                  <a:schemeClr val="tx1">
                    <a:lumMod val="65000"/>
                    <a:lumOff val="35000"/>
                  </a:schemeClr>
                </a:solidFill>
                <a:latin typeface="Lato" panose="020F0502020204030203" pitchFamily="34" charset="77"/>
              </a:rPr>
              <a:t>Feili</a:t>
            </a:r>
            <a:br>
              <a:rPr lang="en-US" sz="1600" dirty="0">
                <a:solidFill>
                  <a:schemeClr val="tx1">
                    <a:lumMod val="65000"/>
                    <a:lumOff val="35000"/>
                  </a:schemeClr>
                </a:solidFill>
                <a:latin typeface="Lato" panose="020F0502020204030203" pitchFamily="34" charset="77"/>
              </a:rPr>
            </a:br>
            <a:r>
              <a:rPr lang="en-US" sz="1600" b="1" dirty="0" err="1">
                <a:solidFill>
                  <a:schemeClr val="tx1">
                    <a:lumMod val="65000"/>
                    <a:lumOff val="35000"/>
                  </a:schemeClr>
                </a:solidFill>
                <a:latin typeface="Lato" panose="020F0502020204030203" pitchFamily="34" charset="77"/>
              </a:rPr>
              <a:t>Matricola</a:t>
            </a:r>
            <a:r>
              <a:rPr lang="en-US" sz="1600" b="1" dirty="0">
                <a:solidFill>
                  <a:schemeClr val="tx1">
                    <a:lumMod val="65000"/>
                    <a:lumOff val="35000"/>
                  </a:schemeClr>
                </a:solidFill>
                <a:latin typeface="Lato" panose="020F0502020204030203" pitchFamily="34" charset="77"/>
              </a:rPr>
              <a:t>: </a:t>
            </a:r>
            <a:r>
              <a:rPr lang="en-US" sz="1600" dirty="0">
                <a:solidFill>
                  <a:schemeClr val="tx1">
                    <a:lumMod val="65000"/>
                    <a:lumOff val="35000"/>
                  </a:schemeClr>
                </a:solidFill>
                <a:latin typeface="Lato" panose="020F0502020204030203" pitchFamily="34" charset="77"/>
              </a:rPr>
              <a:t>2101835</a:t>
            </a:r>
            <a:br>
              <a:rPr lang="en-US" sz="1600" dirty="0">
                <a:solidFill>
                  <a:schemeClr val="tx1">
                    <a:lumMod val="65000"/>
                    <a:lumOff val="35000"/>
                  </a:schemeClr>
                </a:solidFill>
                <a:latin typeface="Lato" panose="020F0502020204030203" pitchFamily="34" charset="77"/>
              </a:rPr>
            </a:br>
            <a:r>
              <a:rPr lang="en-US" sz="1600" b="1" dirty="0">
                <a:solidFill>
                  <a:schemeClr val="tx1">
                    <a:lumMod val="65000"/>
                    <a:lumOff val="35000"/>
                  </a:schemeClr>
                </a:solidFill>
                <a:latin typeface="Lato" panose="020F0502020204030203" pitchFamily="34" charset="77"/>
              </a:rPr>
              <a:t>Email: </a:t>
            </a:r>
            <a:r>
              <a:rPr lang="en-US" sz="1600" dirty="0">
                <a:solidFill>
                  <a:schemeClr val="tx1">
                    <a:lumMod val="65000"/>
                    <a:lumOff val="35000"/>
                  </a:schemeClr>
                </a:solidFill>
                <a:latin typeface="Lato" panose="020F0502020204030203" pitchFamily="34" charset="77"/>
              </a:rPr>
              <a:t>feili.2101835@studenti.uniroma1.it</a:t>
            </a:r>
          </a:p>
        </p:txBody>
      </p:sp>
      <p:sp>
        <p:nvSpPr>
          <p:cNvPr id="9" name="CasellaDiTesto 1">
            <a:extLst>
              <a:ext uri="{FF2B5EF4-FFF2-40B4-BE49-F238E27FC236}">
                <a16:creationId xmlns:a16="http://schemas.microsoft.com/office/drawing/2014/main" id="{E9CB3607-E574-4BB8-80A3-1648106621F9}"/>
              </a:ext>
            </a:extLst>
          </p:cNvPr>
          <p:cNvSpPr txBox="1">
            <a:spLocks noChangeArrowheads="1"/>
          </p:cNvSpPr>
          <p:nvPr/>
        </p:nvSpPr>
        <p:spPr bwMode="auto">
          <a:xfrm>
            <a:off x="4637570" y="5791295"/>
            <a:ext cx="621665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6002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algn="just">
              <a:spcBef>
                <a:spcPct val="0"/>
              </a:spcBef>
              <a:buClrTx/>
              <a:buFontTx/>
              <a:buNone/>
            </a:pPr>
            <a:r>
              <a:rPr lang="en-US" sz="1000" dirty="0">
                <a:solidFill>
                  <a:schemeClr val="bg1"/>
                </a:solidFill>
              </a:rPr>
              <a:t>All rights relating to this teaching material and its contents are reserved by Sapienza and its authors (or teachers who produced it). Personal use of the same by the student for study purposes is permitted. Its dissemination, duplication, assignment, transmission, distribution to third parties or to the public is absolutely prohibited under penalty of the sanctions applicable by law.</a:t>
            </a:r>
            <a:endParaRPr lang="it-IT" altLang="it-IT" sz="1000" dirty="0">
              <a:solidFill>
                <a:schemeClr val="bg1"/>
              </a:solidFill>
            </a:endParaRPr>
          </a:p>
        </p:txBody>
      </p:sp>
      <p:pic>
        <p:nvPicPr>
          <p:cNvPr id="3" name="Picture 2">
            <a:extLst>
              <a:ext uri="{FF2B5EF4-FFF2-40B4-BE49-F238E27FC236}">
                <a16:creationId xmlns:a16="http://schemas.microsoft.com/office/drawing/2014/main" id="{92E1548C-5A6E-BF13-1324-A15FC4BA98F6}"/>
              </a:ext>
            </a:extLst>
          </p:cNvPr>
          <p:cNvPicPr>
            <a:picLocks noChangeAspect="1"/>
          </p:cNvPicPr>
          <p:nvPr/>
        </p:nvPicPr>
        <p:blipFill>
          <a:blip r:embed="rId4"/>
          <a:stretch>
            <a:fillRect/>
          </a:stretch>
        </p:blipFill>
        <p:spPr>
          <a:xfrm>
            <a:off x="5275841" y="2802113"/>
            <a:ext cx="6187841" cy="1751636"/>
          </a:xfrm>
          <a:prstGeom prst="rect">
            <a:avLst/>
          </a:prstGeom>
        </p:spPr>
      </p:pic>
    </p:spTree>
    <p:extLst>
      <p:ext uri="{BB962C8B-B14F-4D97-AF65-F5344CB8AC3E}">
        <p14:creationId xmlns:p14="http://schemas.microsoft.com/office/powerpoint/2010/main" val="17964106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DD422F-C772-CBC5-D80D-1745D70F35F0}"/>
            </a:ext>
          </a:extLst>
        </p:cNvPr>
        <p:cNvGrpSpPr/>
        <p:nvPr/>
      </p:nvGrpSpPr>
      <p:grpSpPr>
        <a:xfrm>
          <a:off x="0" y="0"/>
          <a:ext cx="0" cy="0"/>
          <a:chOff x="0" y="0"/>
          <a:chExt cx="0" cy="0"/>
        </a:xfrm>
      </p:grpSpPr>
      <p:pic>
        <p:nvPicPr>
          <p:cNvPr id="4" name="Picture 15" descr="Fondino">
            <a:extLst>
              <a:ext uri="{FF2B5EF4-FFF2-40B4-BE49-F238E27FC236}">
                <a16:creationId xmlns:a16="http://schemas.microsoft.com/office/drawing/2014/main" id="{9B30B2E7-7A8D-72B8-6150-D08496A0A9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215449"/>
            <a:ext cx="12192000" cy="6457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Footer Placeholder 10">
            <a:extLst>
              <a:ext uri="{FF2B5EF4-FFF2-40B4-BE49-F238E27FC236}">
                <a16:creationId xmlns:a16="http://schemas.microsoft.com/office/drawing/2014/main" id="{69C5FEFC-43E5-AD7C-9C86-3BBA0E033D92}"/>
              </a:ext>
            </a:extLst>
          </p:cNvPr>
          <p:cNvSpPr>
            <a:spLocks noGrp="1"/>
          </p:cNvSpPr>
          <p:nvPr>
            <p:ph type="ftr" sz="quarter" idx="11"/>
          </p:nvPr>
        </p:nvSpPr>
        <p:spPr/>
        <p:txBody>
          <a:bodyPr/>
          <a:lstStyle/>
          <a:p>
            <a:r>
              <a:rPr lang="en-US" dirty="0">
                <a:solidFill>
                  <a:schemeClr val="bg1"/>
                </a:solidFill>
              </a:rPr>
              <a:t>Sapienza University of Rome</a:t>
            </a:r>
          </a:p>
        </p:txBody>
      </p:sp>
      <p:sp>
        <p:nvSpPr>
          <p:cNvPr id="12" name="Slide Number Placeholder 11">
            <a:extLst>
              <a:ext uri="{FF2B5EF4-FFF2-40B4-BE49-F238E27FC236}">
                <a16:creationId xmlns:a16="http://schemas.microsoft.com/office/drawing/2014/main" id="{110E3008-2C90-5CAA-4F3B-B1447F237D47}"/>
              </a:ext>
            </a:extLst>
          </p:cNvPr>
          <p:cNvSpPr>
            <a:spLocks noGrp="1"/>
          </p:cNvSpPr>
          <p:nvPr>
            <p:ph type="sldNum" sz="quarter" idx="12"/>
          </p:nvPr>
        </p:nvSpPr>
        <p:spPr/>
        <p:txBody>
          <a:bodyPr/>
          <a:lstStyle/>
          <a:p>
            <a:fld id="{48F19E39-9933-F648-B2F3-3AC17C0DC986}" type="slidenum">
              <a:rPr lang="en-US" smtClean="0">
                <a:solidFill>
                  <a:schemeClr val="bg1"/>
                </a:solidFill>
              </a:rPr>
              <a:t>10</a:t>
            </a:fld>
            <a:endParaRPr lang="en-US" dirty="0">
              <a:solidFill>
                <a:schemeClr val="bg1"/>
              </a:solidFill>
            </a:endParaRPr>
          </a:p>
        </p:txBody>
      </p:sp>
      <p:sp>
        <p:nvSpPr>
          <p:cNvPr id="2" name="TextBox 1">
            <a:extLst>
              <a:ext uri="{FF2B5EF4-FFF2-40B4-BE49-F238E27FC236}">
                <a16:creationId xmlns:a16="http://schemas.microsoft.com/office/drawing/2014/main" id="{5C65FA07-4ED9-D12A-ED80-4C062905D6C6}"/>
              </a:ext>
            </a:extLst>
          </p:cNvPr>
          <p:cNvSpPr txBox="1"/>
          <p:nvPr/>
        </p:nvSpPr>
        <p:spPr>
          <a:xfrm>
            <a:off x="616225" y="343779"/>
            <a:ext cx="7199489" cy="5416868"/>
          </a:xfrm>
          <a:prstGeom prst="rect">
            <a:avLst/>
          </a:prstGeom>
          <a:noFill/>
        </p:spPr>
        <p:txBody>
          <a:bodyPr wrap="square" rtlCol="0">
            <a:spAutoFit/>
          </a:bodyPr>
          <a:lstStyle/>
          <a:p>
            <a:pPr algn="just"/>
            <a:r>
              <a:rPr lang="en-US" sz="2200" b="1" dirty="0">
                <a:solidFill>
                  <a:srgbClr val="822334"/>
                </a:solidFill>
                <a:latin typeface="Lato" panose="020F0502020204030203" pitchFamily="34" charset="77"/>
              </a:rPr>
              <a:t>Metrics Used to Evaluate Performance</a:t>
            </a:r>
          </a:p>
          <a:p>
            <a:pPr algn="just"/>
            <a:endParaRPr lang="en-US" b="1" dirty="0">
              <a:latin typeface="Lato" panose="020F0502020204030203" pitchFamily="34" charset="77"/>
            </a:endParaRPr>
          </a:p>
          <a:p>
            <a:pPr algn="just"/>
            <a:r>
              <a:rPr lang="en-US" b="1" dirty="0">
                <a:latin typeface="Lato" panose="020F0502020204030203" pitchFamily="34" charset="77"/>
              </a:rPr>
              <a:t>Main Evaluation Metrics:</a:t>
            </a:r>
            <a:endParaRPr lang="en-US" dirty="0">
              <a:latin typeface="Lato" panose="020F0502020204030203" pitchFamily="34" charset="77"/>
            </a:endParaRPr>
          </a:p>
          <a:p>
            <a:pPr marL="342900" indent="-342900" algn="just">
              <a:buFont typeface="Arial" panose="020B0604020202020204" pitchFamily="34" charset="0"/>
              <a:buChar char="•"/>
            </a:pPr>
            <a:r>
              <a:rPr lang="en-US" b="1" dirty="0">
                <a:latin typeface="Lato" panose="020F0502020204030203" pitchFamily="34" charset="77"/>
              </a:rPr>
              <a:t>1-NN Classification Accuracy</a:t>
            </a:r>
            <a:endParaRPr lang="en-US" dirty="0">
              <a:latin typeface="Lato" panose="020F0502020204030203" pitchFamily="34" charset="77"/>
            </a:endParaRPr>
          </a:p>
          <a:p>
            <a:pPr marL="800100" lvl="1" indent="-342900" algn="just">
              <a:buFont typeface="Arial" panose="020B0604020202020204" pitchFamily="34" charset="0"/>
              <a:buChar char="•"/>
            </a:pPr>
            <a:r>
              <a:rPr lang="en-US" dirty="0">
                <a:latin typeface="Lato" panose="020F0502020204030203" pitchFamily="34" charset="77"/>
              </a:rPr>
              <a:t>Evaluates quality and diversity together. </a:t>
            </a:r>
          </a:p>
          <a:p>
            <a:pPr marL="800100" lvl="1" indent="-342900" algn="just">
              <a:buFont typeface="Arial" panose="020B0604020202020204" pitchFamily="34" charset="0"/>
              <a:buChar char="•"/>
            </a:pPr>
            <a:r>
              <a:rPr lang="en-US" dirty="0">
                <a:latin typeface="Lato" panose="020F0502020204030203" pitchFamily="34" charset="77"/>
              </a:rPr>
              <a:t>The closer to 50%, the better (indicates balanced generation).</a:t>
            </a:r>
            <a:endParaRPr lang="en-US" b="1" dirty="0">
              <a:latin typeface="Lato" panose="020F0502020204030203" pitchFamily="34" charset="77"/>
            </a:endParaRPr>
          </a:p>
          <a:p>
            <a:pPr marL="342900" indent="-342900" algn="just">
              <a:buFont typeface="Arial" panose="020B0604020202020204" pitchFamily="34" charset="0"/>
              <a:buChar char="•"/>
            </a:pPr>
            <a:r>
              <a:rPr lang="en-US" b="1" dirty="0">
                <a:latin typeface="Lato" panose="020F0502020204030203" pitchFamily="34" charset="77"/>
              </a:rPr>
              <a:t>Chamfer Distance (CD):</a:t>
            </a:r>
            <a:endParaRPr lang="en-US" dirty="0">
              <a:latin typeface="Lato" panose="020F0502020204030203" pitchFamily="34" charset="77"/>
            </a:endParaRPr>
          </a:p>
          <a:p>
            <a:pPr marL="800100" lvl="1" indent="-342900" algn="just">
              <a:buFont typeface="Arial" panose="020B0604020202020204" pitchFamily="34" charset="0"/>
              <a:buChar char="•"/>
            </a:pPr>
            <a:r>
              <a:rPr lang="en-US" dirty="0">
                <a:latin typeface="Lato" panose="020F0502020204030203" pitchFamily="34" charset="77"/>
              </a:rPr>
              <a:t>Measures the average distance between generated and real points. Lower is better.</a:t>
            </a:r>
            <a:endParaRPr lang="en-US" b="1" dirty="0">
              <a:latin typeface="Lato" panose="020F0502020204030203" pitchFamily="34" charset="77"/>
            </a:endParaRPr>
          </a:p>
          <a:p>
            <a:pPr marL="342900" indent="-342900" algn="just">
              <a:buFont typeface="Arial" panose="020B0604020202020204" pitchFamily="34" charset="0"/>
              <a:buChar char="•"/>
            </a:pPr>
            <a:r>
              <a:rPr lang="en-US" b="1" dirty="0">
                <a:latin typeface="Lato" panose="020F0502020204030203" pitchFamily="34" charset="77"/>
              </a:rPr>
              <a:t>Earth Mover’s Distance (EMD):</a:t>
            </a:r>
            <a:endParaRPr lang="en-US" dirty="0">
              <a:latin typeface="Lato" panose="020F0502020204030203" pitchFamily="34" charset="77"/>
            </a:endParaRPr>
          </a:p>
          <a:p>
            <a:pPr marL="800100" lvl="1" indent="-342900" algn="just">
              <a:buFont typeface="Arial" panose="020B0604020202020204" pitchFamily="34" charset="0"/>
              <a:buChar char="•"/>
            </a:pPr>
            <a:r>
              <a:rPr lang="en-US" dirty="0">
                <a:latin typeface="Lato" panose="020F0502020204030203" pitchFamily="34" charset="77"/>
              </a:rPr>
              <a:t>Measures how much "effort" is needed to match generated points to real ones. Lower is better.</a:t>
            </a:r>
          </a:p>
          <a:p>
            <a:pPr algn="just"/>
            <a:endParaRPr lang="en-US" b="1" dirty="0">
              <a:latin typeface="Lato" panose="020F0502020204030203" pitchFamily="34" charset="77"/>
            </a:endParaRPr>
          </a:p>
          <a:p>
            <a:pPr algn="just"/>
            <a:r>
              <a:rPr lang="en-US" b="1" dirty="0">
                <a:latin typeface="Lato" panose="020F0502020204030203" pitchFamily="34" charset="77"/>
              </a:rPr>
              <a:t>Other evaluations:</a:t>
            </a:r>
            <a:endParaRPr lang="en-US" dirty="0">
              <a:latin typeface="Lato" panose="020F0502020204030203" pitchFamily="34" charset="77"/>
            </a:endParaRPr>
          </a:p>
          <a:p>
            <a:pPr marL="285750" indent="-285750" algn="just">
              <a:buFont typeface="Arial" panose="020B0604020202020204" pitchFamily="34" charset="0"/>
              <a:buChar char="•"/>
            </a:pPr>
            <a:r>
              <a:rPr lang="en-US" b="1" dirty="0">
                <a:latin typeface="Lato" panose="020F0502020204030203" pitchFamily="34" charset="77"/>
              </a:rPr>
              <a:t>Training time</a:t>
            </a:r>
            <a:endParaRPr lang="en-US" dirty="0">
              <a:latin typeface="Lato" panose="020F0502020204030203" pitchFamily="34" charset="77"/>
            </a:endParaRPr>
          </a:p>
          <a:p>
            <a:pPr marL="285750" indent="-285750" algn="just">
              <a:buFont typeface="Arial" panose="020B0604020202020204" pitchFamily="34" charset="0"/>
              <a:buChar char="•"/>
            </a:pPr>
            <a:r>
              <a:rPr lang="en-US" b="1" dirty="0">
                <a:latin typeface="Lato" panose="020F0502020204030203" pitchFamily="34" charset="77"/>
              </a:rPr>
              <a:t>Inference time </a:t>
            </a:r>
            <a:r>
              <a:rPr lang="en-US" dirty="0">
                <a:latin typeface="Lato" panose="020F0502020204030203" pitchFamily="34" charset="77"/>
              </a:rPr>
              <a:t>(Time of calculations)</a:t>
            </a:r>
          </a:p>
          <a:p>
            <a:pPr marL="285750" indent="-285750" algn="just">
              <a:buFont typeface="Arial" panose="020B0604020202020204" pitchFamily="34" charset="0"/>
              <a:buChar char="•"/>
            </a:pPr>
            <a:r>
              <a:rPr lang="en-US" b="1" dirty="0">
                <a:latin typeface="Lato" panose="020F0502020204030203" pitchFamily="34" charset="77"/>
              </a:rPr>
              <a:t>Ablation studies</a:t>
            </a:r>
            <a:r>
              <a:rPr lang="en-US" dirty="0">
                <a:latin typeface="Lato" panose="020F0502020204030203" pitchFamily="34" charset="77"/>
              </a:rPr>
              <a:t> :</a:t>
            </a:r>
            <a:r>
              <a:rPr lang="en-US" dirty="0"/>
              <a:t>how each part of the model (like the mask type, attention method, or position encoding) affects performance by removing or changing them one at a time.</a:t>
            </a:r>
            <a:endParaRPr lang="en-US" dirty="0">
              <a:latin typeface="Lato" panose="020F0502020204030203" pitchFamily="34" charset="77"/>
            </a:endParaRPr>
          </a:p>
        </p:txBody>
      </p:sp>
      <p:pic>
        <p:nvPicPr>
          <p:cNvPr id="5" name="Picture 4">
            <a:extLst>
              <a:ext uri="{FF2B5EF4-FFF2-40B4-BE49-F238E27FC236}">
                <a16:creationId xmlns:a16="http://schemas.microsoft.com/office/drawing/2014/main" id="{5B374E23-7399-D01B-B376-8FD29B03B324}"/>
              </a:ext>
            </a:extLst>
          </p:cNvPr>
          <p:cNvPicPr>
            <a:picLocks noChangeAspect="1"/>
          </p:cNvPicPr>
          <p:nvPr/>
        </p:nvPicPr>
        <p:blipFill>
          <a:blip r:embed="rId3"/>
          <a:stretch>
            <a:fillRect/>
          </a:stretch>
        </p:blipFill>
        <p:spPr>
          <a:xfrm>
            <a:off x="8074482" y="2013100"/>
            <a:ext cx="3727774" cy="2831800"/>
          </a:xfrm>
          <a:prstGeom prst="rect">
            <a:avLst/>
          </a:prstGeom>
        </p:spPr>
      </p:pic>
    </p:spTree>
    <p:extLst>
      <p:ext uri="{BB962C8B-B14F-4D97-AF65-F5344CB8AC3E}">
        <p14:creationId xmlns:p14="http://schemas.microsoft.com/office/powerpoint/2010/main" val="29565360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0F9EC6-93A6-C100-AC22-5CB41DED89A3}"/>
            </a:ext>
          </a:extLst>
        </p:cNvPr>
        <p:cNvGrpSpPr/>
        <p:nvPr/>
      </p:nvGrpSpPr>
      <p:grpSpPr>
        <a:xfrm>
          <a:off x="0" y="0"/>
          <a:ext cx="0" cy="0"/>
          <a:chOff x="0" y="0"/>
          <a:chExt cx="0" cy="0"/>
        </a:xfrm>
      </p:grpSpPr>
      <p:pic>
        <p:nvPicPr>
          <p:cNvPr id="4" name="Picture 15" descr="Fondino">
            <a:extLst>
              <a:ext uri="{FF2B5EF4-FFF2-40B4-BE49-F238E27FC236}">
                <a16:creationId xmlns:a16="http://schemas.microsoft.com/office/drawing/2014/main" id="{B5207CA0-F3FA-6AD4-B3EE-055C227BC7B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215449"/>
            <a:ext cx="12192000" cy="6457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Footer Placeholder 10">
            <a:extLst>
              <a:ext uri="{FF2B5EF4-FFF2-40B4-BE49-F238E27FC236}">
                <a16:creationId xmlns:a16="http://schemas.microsoft.com/office/drawing/2014/main" id="{8B9D7A9F-ACCE-366C-A966-8E94381CB496}"/>
              </a:ext>
            </a:extLst>
          </p:cNvPr>
          <p:cNvSpPr>
            <a:spLocks noGrp="1"/>
          </p:cNvSpPr>
          <p:nvPr>
            <p:ph type="ftr" sz="quarter" idx="11"/>
          </p:nvPr>
        </p:nvSpPr>
        <p:spPr/>
        <p:txBody>
          <a:bodyPr/>
          <a:lstStyle/>
          <a:p>
            <a:r>
              <a:rPr lang="en-US" dirty="0">
                <a:solidFill>
                  <a:schemeClr val="bg1"/>
                </a:solidFill>
              </a:rPr>
              <a:t>Sapienza University of Rome</a:t>
            </a:r>
          </a:p>
        </p:txBody>
      </p:sp>
      <p:sp>
        <p:nvSpPr>
          <p:cNvPr id="12" name="Slide Number Placeholder 11">
            <a:extLst>
              <a:ext uri="{FF2B5EF4-FFF2-40B4-BE49-F238E27FC236}">
                <a16:creationId xmlns:a16="http://schemas.microsoft.com/office/drawing/2014/main" id="{712FE96C-A105-D23F-51D4-FA1A6E6C17AA}"/>
              </a:ext>
            </a:extLst>
          </p:cNvPr>
          <p:cNvSpPr>
            <a:spLocks noGrp="1"/>
          </p:cNvSpPr>
          <p:nvPr>
            <p:ph type="sldNum" sz="quarter" idx="12"/>
          </p:nvPr>
        </p:nvSpPr>
        <p:spPr/>
        <p:txBody>
          <a:bodyPr/>
          <a:lstStyle/>
          <a:p>
            <a:fld id="{48F19E39-9933-F648-B2F3-3AC17C0DC986}" type="slidenum">
              <a:rPr lang="en-US" smtClean="0">
                <a:solidFill>
                  <a:schemeClr val="bg1"/>
                </a:solidFill>
              </a:rPr>
              <a:t>11</a:t>
            </a:fld>
            <a:endParaRPr lang="en-US" dirty="0">
              <a:solidFill>
                <a:schemeClr val="bg1"/>
              </a:solidFill>
            </a:endParaRPr>
          </a:p>
        </p:txBody>
      </p:sp>
      <p:sp>
        <p:nvSpPr>
          <p:cNvPr id="2" name="TextBox 1">
            <a:extLst>
              <a:ext uri="{FF2B5EF4-FFF2-40B4-BE49-F238E27FC236}">
                <a16:creationId xmlns:a16="http://schemas.microsoft.com/office/drawing/2014/main" id="{0A1CA359-7FB2-5516-4764-4274D9477854}"/>
              </a:ext>
            </a:extLst>
          </p:cNvPr>
          <p:cNvSpPr txBox="1"/>
          <p:nvPr/>
        </p:nvSpPr>
        <p:spPr>
          <a:xfrm>
            <a:off x="616225" y="343779"/>
            <a:ext cx="11102010" cy="4862870"/>
          </a:xfrm>
          <a:prstGeom prst="rect">
            <a:avLst/>
          </a:prstGeom>
          <a:noFill/>
        </p:spPr>
        <p:txBody>
          <a:bodyPr wrap="square" rtlCol="0">
            <a:spAutoFit/>
          </a:bodyPr>
          <a:lstStyle/>
          <a:p>
            <a:r>
              <a:rPr lang="en-US" sz="2200" b="1" dirty="0">
                <a:solidFill>
                  <a:srgbClr val="822334"/>
                </a:solidFill>
              </a:rPr>
              <a:t>Results – TIGER vs. Other Models (Car Class Example)</a:t>
            </a:r>
          </a:p>
          <a:p>
            <a:endParaRPr lang="en-US" b="1" dirty="0"/>
          </a:p>
          <a:p>
            <a:r>
              <a:rPr lang="en-US" b="1" dirty="0"/>
              <a:t>Quantitative performance (Car class):</a:t>
            </a:r>
            <a:endParaRPr lang="en-US" dirty="0"/>
          </a:p>
          <a:p>
            <a:pPr marL="285750" indent="-285750">
              <a:buFont typeface="Arial" panose="020B0604020202020204" pitchFamily="34" charset="0"/>
              <a:buChar char="•"/>
            </a:pPr>
            <a:r>
              <a:rPr lang="en-US" dirty="0"/>
              <a:t>TIGER achieves </a:t>
            </a:r>
            <a:r>
              <a:rPr lang="en-US" b="1" dirty="0"/>
              <a:t>best results</a:t>
            </a:r>
            <a:r>
              <a:rPr lang="en-US" dirty="0"/>
              <a:t> in both </a:t>
            </a:r>
            <a:r>
              <a:rPr lang="en-US" b="1" dirty="0"/>
              <a:t>Chamfer Distance (CD)</a:t>
            </a:r>
            <a:r>
              <a:rPr lang="en-US" dirty="0"/>
              <a:t> and </a:t>
            </a:r>
            <a:r>
              <a:rPr lang="en-US" b="1" dirty="0"/>
              <a:t>Earth Mover's Distance (EMD)</a:t>
            </a:r>
            <a:endParaRPr lang="en-US" dirty="0"/>
          </a:p>
          <a:p>
            <a:pPr marL="285750" indent="-285750">
              <a:buFont typeface="Arial" panose="020B0604020202020204" pitchFamily="34" charset="0"/>
              <a:buChar char="•"/>
            </a:pPr>
            <a:r>
              <a:rPr lang="en-US" b="1" dirty="0"/>
              <a:t>CD: 54.31</a:t>
            </a:r>
            <a:r>
              <a:rPr lang="en-US" dirty="0"/>
              <a:t> (vs. 54.55 for PVD, 58.10 for </a:t>
            </a:r>
            <a:r>
              <a:rPr lang="en-US" dirty="0" err="1"/>
              <a:t>PointFlow</a:t>
            </a:r>
            <a:r>
              <a:rPr lang="en-US" dirty="0"/>
              <a:t>)</a:t>
            </a:r>
          </a:p>
          <a:p>
            <a:pPr marL="285750" indent="-285750">
              <a:buFont typeface="Arial" panose="020B0604020202020204" pitchFamily="34" charset="0"/>
              <a:buChar char="•"/>
            </a:pPr>
            <a:r>
              <a:rPr lang="en-US" b="1" dirty="0"/>
              <a:t>EMD: 52.24</a:t>
            </a:r>
            <a:r>
              <a:rPr lang="en-US" dirty="0"/>
              <a:t> (vs. 53.83 for PVD, 56.52 for </a:t>
            </a:r>
            <a:r>
              <a:rPr lang="en-US" dirty="0" err="1"/>
              <a:t>PointFlow</a:t>
            </a:r>
            <a:r>
              <a:rPr lang="en-US" dirty="0"/>
              <a:t>)</a:t>
            </a:r>
          </a:p>
          <a:p>
            <a:pPr marL="285750" indent="-285750">
              <a:buFont typeface="Arial" panose="020B0604020202020204" pitchFamily="34" charset="0"/>
              <a:buChar char="•"/>
            </a:pPr>
            <a:r>
              <a:rPr lang="en-US" b="1" dirty="0"/>
              <a:t>Further improved with alternate training split:</a:t>
            </a:r>
            <a:endParaRPr lang="en-US" dirty="0"/>
          </a:p>
          <a:p>
            <a:pPr marL="742950" lvl="1" indent="-285750">
              <a:buFont typeface="Arial" panose="020B0604020202020204" pitchFamily="34" charset="0"/>
              <a:buChar char="•"/>
            </a:pPr>
            <a:r>
              <a:rPr lang="en-US" dirty="0"/>
              <a:t>TIGER reaches </a:t>
            </a:r>
            <a:r>
              <a:rPr lang="en-US" b="1" dirty="0"/>
              <a:t>CD: 52.12</a:t>
            </a:r>
            <a:r>
              <a:rPr lang="en-US" dirty="0"/>
              <a:t>, </a:t>
            </a:r>
            <a:r>
              <a:rPr lang="en-US" b="1" dirty="0"/>
              <a:t>EMD: 50.24</a:t>
            </a:r>
            <a:r>
              <a:rPr lang="en-US" dirty="0"/>
              <a:t>, outperforming </a:t>
            </a:r>
            <a:r>
              <a:rPr lang="en-US" b="1" dirty="0"/>
              <a:t>LION</a:t>
            </a:r>
            <a:r>
              <a:rPr lang="en-US" dirty="0"/>
              <a:t> (53.41 / 51.14)</a:t>
            </a:r>
          </a:p>
          <a:p>
            <a:endParaRPr lang="en-US" b="1" dirty="0"/>
          </a:p>
          <a:p>
            <a:r>
              <a:rPr lang="en-US" b="1" dirty="0"/>
              <a:t>Efficiency:</a:t>
            </a:r>
            <a:endParaRPr lang="en-US" dirty="0"/>
          </a:p>
          <a:p>
            <a:pPr marL="285750" indent="-285750">
              <a:buFont typeface="Arial" panose="020B0604020202020204" pitchFamily="34" charset="0"/>
              <a:buChar char="•"/>
            </a:pPr>
            <a:r>
              <a:rPr lang="en-US" b="1" dirty="0"/>
              <a:t>Training time:</a:t>
            </a:r>
            <a:r>
              <a:rPr lang="en-US" dirty="0"/>
              <a:t> 164 GPU hours (vs. 550 hours for LION)</a:t>
            </a:r>
          </a:p>
          <a:p>
            <a:pPr marL="285750" indent="-285750">
              <a:buFont typeface="Arial" panose="020B0604020202020204" pitchFamily="34" charset="0"/>
              <a:buChar char="•"/>
            </a:pPr>
            <a:r>
              <a:rPr lang="en-US" b="1" dirty="0"/>
              <a:t>Inference time:</a:t>
            </a:r>
            <a:r>
              <a:rPr lang="en-US" dirty="0"/>
              <a:t> 9.73 seconds (vs. 27.12 for LION)</a:t>
            </a:r>
          </a:p>
          <a:p>
            <a:endParaRPr lang="en-US" b="1" dirty="0"/>
          </a:p>
          <a:p>
            <a:r>
              <a:rPr lang="en-US" b="1" dirty="0"/>
              <a:t>Qualitative results:</a:t>
            </a:r>
            <a:endParaRPr lang="en-US" dirty="0"/>
          </a:p>
          <a:p>
            <a:pPr marL="285750" indent="-285750">
              <a:buFont typeface="Arial" panose="020B0604020202020204" pitchFamily="34" charset="0"/>
              <a:buChar char="•"/>
            </a:pPr>
            <a:r>
              <a:rPr lang="en-US" dirty="0"/>
              <a:t>Generated cars have </a:t>
            </a:r>
            <a:r>
              <a:rPr lang="en-US" b="1" dirty="0"/>
              <a:t>better structure</a:t>
            </a:r>
            <a:r>
              <a:rPr lang="en-US" dirty="0"/>
              <a:t>, </a:t>
            </a:r>
            <a:r>
              <a:rPr lang="en-US" b="1" dirty="0"/>
              <a:t>realistic proportions</a:t>
            </a:r>
            <a:r>
              <a:rPr lang="en-US" dirty="0"/>
              <a:t>, and </a:t>
            </a:r>
            <a:r>
              <a:rPr lang="en-US" b="1" dirty="0"/>
              <a:t>less noise</a:t>
            </a:r>
            <a:endParaRPr lang="en-US" dirty="0"/>
          </a:p>
          <a:p>
            <a:pPr marL="285750" indent="-285750">
              <a:buFont typeface="Arial" panose="020B0604020202020204" pitchFamily="34" charset="0"/>
              <a:buChar char="•"/>
            </a:pPr>
            <a:r>
              <a:rPr lang="en-US" dirty="0"/>
              <a:t>TIGER handles </a:t>
            </a:r>
            <a:r>
              <a:rPr lang="en-US" b="1" dirty="0"/>
              <a:t>fine geometric details</a:t>
            </a:r>
            <a:r>
              <a:rPr lang="en-US" dirty="0"/>
              <a:t> like wheels and chassis contours more effectively</a:t>
            </a:r>
          </a:p>
          <a:p>
            <a:pPr marL="285750" indent="-285750">
              <a:buFont typeface="Arial" panose="020B0604020202020204" pitchFamily="34" charset="0"/>
              <a:buChar char="•"/>
            </a:pPr>
            <a:r>
              <a:rPr lang="en-US" dirty="0"/>
              <a:t>Consistently good results even when trained on all </a:t>
            </a:r>
            <a:r>
              <a:rPr lang="en-US" b="1" dirty="0"/>
              <a:t>55 </a:t>
            </a:r>
            <a:r>
              <a:rPr lang="en-US" b="1" dirty="0" err="1"/>
              <a:t>ShapeNet</a:t>
            </a:r>
            <a:r>
              <a:rPr lang="en-US" b="1" dirty="0"/>
              <a:t> categories</a:t>
            </a:r>
            <a:endParaRPr lang="en-US" dirty="0"/>
          </a:p>
        </p:txBody>
      </p:sp>
    </p:spTree>
    <p:extLst>
      <p:ext uri="{BB962C8B-B14F-4D97-AF65-F5344CB8AC3E}">
        <p14:creationId xmlns:p14="http://schemas.microsoft.com/office/powerpoint/2010/main" val="39458664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C828CD-E57F-BA7C-EA4F-4BBC72531352}"/>
            </a:ext>
          </a:extLst>
        </p:cNvPr>
        <p:cNvGrpSpPr/>
        <p:nvPr/>
      </p:nvGrpSpPr>
      <p:grpSpPr>
        <a:xfrm>
          <a:off x="0" y="0"/>
          <a:ext cx="0" cy="0"/>
          <a:chOff x="0" y="0"/>
          <a:chExt cx="0" cy="0"/>
        </a:xfrm>
      </p:grpSpPr>
      <p:pic>
        <p:nvPicPr>
          <p:cNvPr id="4" name="Picture 15" descr="Fondino">
            <a:extLst>
              <a:ext uri="{FF2B5EF4-FFF2-40B4-BE49-F238E27FC236}">
                <a16:creationId xmlns:a16="http://schemas.microsoft.com/office/drawing/2014/main" id="{14BEBE27-38D9-B578-930A-E9977930C1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215449"/>
            <a:ext cx="12192000" cy="6457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Footer Placeholder 10">
            <a:extLst>
              <a:ext uri="{FF2B5EF4-FFF2-40B4-BE49-F238E27FC236}">
                <a16:creationId xmlns:a16="http://schemas.microsoft.com/office/drawing/2014/main" id="{3A6214E3-F3C0-B28E-387B-3AA4327CD22E}"/>
              </a:ext>
            </a:extLst>
          </p:cNvPr>
          <p:cNvSpPr>
            <a:spLocks noGrp="1"/>
          </p:cNvSpPr>
          <p:nvPr>
            <p:ph type="ftr" sz="quarter" idx="11"/>
          </p:nvPr>
        </p:nvSpPr>
        <p:spPr/>
        <p:txBody>
          <a:bodyPr/>
          <a:lstStyle/>
          <a:p>
            <a:r>
              <a:rPr lang="en-US" dirty="0">
                <a:solidFill>
                  <a:schemeClr val="bg1"/>
                </a:solidFill>
              </a:rPr>
              <a:t>Sapienza University of Rome</a:t>
            </a:r>
          </a:p>
        </p:txBody>
      </p:sp>
      <p:sp>
        <p:nvSpPr>
          <p:cNvPr id="12" name="Slide Number Placeholder 11">
            <a:extLst>
              <a:ext uri="{FF2B5EF4-FFF2-40B4-BE49-F238E27FC236}">
                <a16:creationId xmlns:a16="http://schemas.microsoft.com/office/drawing/2014/main" id="{FD0CAE33-8CF3-70B2-BF73-FFA46BE3F4B4}"/>
              </a:ext>
            </a:extLst>
          </p:cNvPr>
          <p:cNvSpPr>
            <a:spLocks noGrp="1"/>
          </p:cNvSpPr>
          <p:nvPr>
            <p:ph type="sldNum" sz="quarter" idx="12"/>
          </p:nvPr>
        </p:nvSpPr>
        <p:spPr/>
        <p:txBody>
          <a:bodyPr/>
          <a:lstStyle/>
          <a:p>
            <a:fld id="{48F19E39-9933-F648-B2F3-3AC17C0DC986}" type="slidenum">
              <a:rPr lang="en-US" smtClean="0">
                <a:solidFill>
                  <a:schemeClr val="bg1"/>
                </a:solidFill>
              </a:rPr>
              <a:t>12</a:t>
            </a:fld>
            <a:endParaRPr lang="en-US" dirty="0">
              <a:solidFill>
                <a:schemeClr val="bg1"/>
              </a:solidFill>
            </a:endParaRPr>
          </a:p>
        </p:txBody>
      </p:sp>
      <p:sp>
        <p:nvSpPr>
          <p:cNvPr id="2" name="TextBox 1">
            <a:extLst>
              <a:ext uri="{FF2B5EF4-FFF2-40B4-BE49-F238E27FC236}">
                <a16:creationId xmlns:a16="http://schemas.microsoft.com/office/drawing/2014/main" id="{7DD1DDF2-DBCE-EB2B-5DD5-2E351776E0ED}"/>
              </a:ext>
            </a:extLst>
          </p:cNvPr>
          <p:cNvSpPr txBox="1"/>
          <p:nvPr/>
        </p:nvSpPr>
        <p:spPr>
          <a:xfrm>
            <a:off x="616225" y="343779"/>
            <a:ext cx="11102010" cy="430887"/>
          </a:xfrm>
          <a:prstGeom prst="rect">
            <a:avLst/>
          </a:prstGeom>
          <a:noFill/>
        </p:spPr>
        <p:txBody>
          <a:bodyPr wrap="square" rtlCol="0">
            <a:spAutoFit/>
          </a:bodyPr>
          <a:lstStyle/>
          <a:p>
            <a:r>
              <a:rPr lang="en-US" sz="2200" b="1" dirty="0">
                <a:solidFill>
                  <a:srgbClr val="822334"/>
                </a:solidFill>
              </a:rPr>
              <a:t>Results</a:t>
            </a:r>
          </a:p>
        </p:txBody>
      </p:sp>
      <p:pic>
        <p:nvPicPr>
          <p:cNvPr id="5" name="Picture 4">
            <a:extLst>
              <a:ext uri="{FF2B5EF4-FFF2-40B4-BE49-F238E27FC236}">
                <a16:creationId xmlns:a16="http://schemas.microsoft.com/office/drawing/2014/main" id="{E80E265D-363D-61FB-5C63-05BB9C3D5926}"/>
              </a:ext>
            </a:extLst>
          </p:cNvPr>
          <p:cNvPicPr>
            <a:picLocks noChangeAspect="1"/>
          </p:cNvPicPr>
          <p:nvPr/>
        </p:nvPicPr>
        <p:blipFill>
          <a:blip r:embed="rId3"/>
          <a:stretch>
            <a:fillRect/>
          </a:stretch>
        </p:blipFill>
        <p:spPr>
          <a:xfrm>
            <a:off x="1835564" y="905658"/>
            <a:ext cx="8520871" cy="3280465"/>
          </a:xfrm>
          <a:prstGeom prst="rect">
            <a:avLst/>
          </a:prstGeom>
        </p:spPr>
      </p:pic>
      <p:pic>
        <p:nvPicPr>
          <p:cNvPr id="7" name="Picture 6">
            <a:extLst>
              <a:ext uri="{FF2B5EF4-FFF2-40B4-BE49-F238E27FC236}">
                <a16:creationId xmlns:a16="http://schemas.microsoft.com/office/drawing/2014/main" id="{8B019246-807E-9B73-B05A-4A04BDE9AFE1}"/>
              </a:ext>
            </a:extLst>
          </p:cNvPr>
          <p:cNvPicPr>
            <a:picLocks noChangeAspect="1"/>
          </p:cNvPicPr>
          <p:nvPr/>
        </p:nvPicPr>
        <p:blipFill>
          <a:blip r:embed="rId4"/>
          <a:stretch>
            <a:fillRect/>
          </a:stretch>
        </p:blipFill>
        <p:spPr>
          <a:xfrm>
            <a:off x="1645793" y="4215940"/>
            <a:ext cx="8900414" cy="1889626"/>
          </a:xfrm>
          <a:prstGeom prst="rect">
            <a:avLst/>
          </a:prstGeom>
        </p:spPr>
      </p:pic>
    </p:spTree>
    <p:extLst>
      <p:ext uri="{BB962C8B-B14F-4D97-AF65-F5344CB8AC3E}">
        <p14:creationId xmlns:p14="http://schemas.microsoft.com/office/powerpoint/2010/main" val="38619982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B85312-8317-2D84-7FBD-7F1F9CCE3F8A}"/>
            </a:ext>
          </a:extLst>
        </p:cNvPr>
        <p:cNvGrpSpPr/>
        <p:nvPr/>
      </p:nvGrpSpPr>
      <p:grpSpPr>
        <a:xfrm>
          <a:off x="0" y="0"/>
          <a:ext cx="0" cy="0"/>
          <a:chOff x="0" y="0"/>
          <a:chExt cx="0" cy="0"/>
        </a:xfrm>
      </p:grpSpPr>
      <p:pic>
        <p:nvPicPr>
          <p:cNvPr id="4" name="Picture 15" descr="Fondino">
            <a:extLst>
              <a:ext uri="{FF2B5EF4-FFF2-40B4-BE49-F238E27FC236}">
                <a16:creationId xmlns:a16="http://schemas.microsoft.com/office/drawing/2014/main" id="{DED47895-3F52-6DAD-ACB9-CE1323E5774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215449"/>
            <a:ext cx="12192000" cy="6457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Footer Placeholder 10">
            <a:extLst>
              <a:ext uri="{FF2B5EF4-FFF2-40B4-BE49-F238E27FC236}">
                <a16:creationId xmlns:a16="http://schemas.microsoft.com/office/drawing/2014/main" id="{5D9BA47E-E0D0-FDE7-B5A7-2D263F06E444}"/>
              </a:ext>
            </a:extLst>
          </p:cNvPr>
          <p:cNvSpPr>
            <a:spLocks noGrp="1"/>
          </p:cNvSpPr>
          <p:nvPr>
            <p:ph type="ftr" sz="quarter" idx="11"/>
          </p:nvPr>
        </p:nvSpPr>
        <p:spPr/>
        <p:txBody>
          <a:bodyPr/>
          <a:lstStyle/>
          <a:p>
            <a:r>
              <a:rPr lang="en-US" dirty="0">
                <a:solidFill>
                  <a:schemeClr val="bg1"/>
                </a:solidFill>
              </a:rPr>
              <a:t>Sapienza University of Rome</a:t>
            </a:r>
          </a:p>
        </p:txBody>
      </p:sp>
      <p:sp>
        <p:nvSpPr>
          <p:cNvPr id="12" name="Slide Number Placeholder 11">
            <a:extLst>
              <a:ext uri="{FF2B5EF4-FFF2-40B4-BE49-F238E27FC236}">
                <a16:creationId xmlns:a16="http://schemas.microsoft.com/office/drawing/2014/main" id="{8FB2F41A-F41B-23DA-69F0-E34B7EDD76CC}"/>
              </a:ext>
            </a:extLst>
          </p:cNvPr>
          <p:cNvSpPr>
            <a:spLocks noGrp="1"/>
          </p:cNvSpPr>
          <p:nvPr>
            <p:ph type="sldNum" sz="quarter" idx="12"/>
          </p:nvPr>
        </p:nvSpPr>
        <p:spPr/>
        <p:txBody>
          <a:bodyPr/>
          <a:lstStyle/>
          <a:p>
            <a:fld id="{48F19E39-9933-F648-B2F3-3AC17C0DC986}" type="slidenum">
              <a:rPr lang="en-US" smtClean="0">
                <a:solidFill>
                  <a:schemeClr val="bg1"/>
                </a:solidFill>
              </a:rPr>
              <a:t>13</a:t>
            </a:fld>
            <a:endParaRPr lang="en-US" dirty="0">
              <a:solidFill>
                <a:schemeClr val="bg1"/>
              </a:solidFill>
            </a:endParaRPr>
          </a:p>
        </p:txBody>
      </p:sp>
      <p:sp>
        <p:nvSpPr>
          <p:cNvPr id="2" name="TextBox 1">
            <a:extLst>
              <a:ext uri="{FF2B5EF4-FFF2-40B4-BE49-F238E27FC236}">
                <a16:creationId xmlns:a16="http://schemas.microsoft.com/office/drawing/2014/main" id="{19761950-5DCC-F035-BF01-C34384FF2C9C}"/>
              </a:ext>
            </a:extLst>
          </p:cNvPr>
          <p:cNvSpPr txBox="1"/>
          <p:nvPr/>
        </p:nvSpPr>
        <p:spPr>
          <a:xfrm>
            <a:off x="616225" y="343779"/>
            <a:ext cx="7185992" cy="3477875"/>
          </a:xfrm>
          <a:prstGeom prst="rect">
            <a:avLst/>
          </a:prstGeom>
          <a:noFill/>
        </p:spPr>
        <p:txBody>
          <a:bodyPr wrap="square" rtlCol="0">
            <a:spAutoFit/>
          </a:bodyPr>
          <a:lstStyle/>
          <a:p>
            <a:r>
              <a:rPr lang="en-US" sz="2200" b="1" dirty="0">
                <a:solidFill>
                  <a:srgbClr val="822334"/>
                </a:solidFill>
                <a:latin typeface="Lato" panose="020F0502020204030203" pitchFamily="34" charset="77"/>
              </a:rPr>
              <a:t>Methodology Stage-1: Implementation – Project Setup</a:t>
            </a:r>
          </a:p>
          <a:p>
            <a:endParaRPr lang="en-US" b="1" dirty="0">
              <a:latin typeface="Lato" panose="020F0502020204030203" pitchFamily="34" charset="77"/>
            </a:endParaRPr>
          </a:p>
          <a:p>
            <a:r>
              <a:rPr lang="en-US" b="1" dirty="0">
                <a:latin typeface="Lato" panose="020F0502020204030203" pitchFamily="34" charset="77"/>
              </a:rPr>
              <a:t>Challenges and Detailed Solutions:</a:t>
            </a:r>
          </a:p>
          <a:p>
            <a:endParaRPr lang="en-US" dirty="0">
              <a:latin typeface="Lato" panose="020F0502020204030203" pitchFamily="34" charset="77"/>
            </a:endParaRPr>
          </a:p>
          <a:p>
            <a:pPr marL="285750" indent="-285750">
              <a:buFont typeface="Arial" panose="020B0604020202020204" pitchFamily="34" charset="0"/>
              <a:buChar char="•"/>
            </a:pPr>
            <a:r>
              <a:rPr lang="en-US" b="1" dirty="0">
                <a:latin typeface="Lato" panose="020F0502020204030203" pitchFamily="34" charset="77"/>
              </a:rPr>
              <a:t>Fixed compatibility </a:t>
            </a:r>
            <a:r>
              <a:rPr lang="en-US" dirty="0">
                <a:latin typeface="Lato" panose="020F0502020204030203" pitchFamily="34" charset="77"/>
              </a:rPr>
              <a:t>issues between </a:t>
            </a:r>
            <a:r>
              <a:rPr lang="en-US" b="1" dirty="0">
                <a:latin typeface="Lato" panose="020F0502020204030203" pitchFamily="34" charset="77"/>
              </a:rPr>
              <a:t>Python packages </a:t>
            </a:r>
            <a:r>
              <a:rPr lang="en-US" dirty="0">
                <a:latin typeface="Lato" panose="020F0502020204030203" pitchFamily="34" charset="77"/>
              </a:rPr>
              <a:t>and </a:t>
            </a:r>
            <a:r>
              <a:rPr lang="en-US" dirty="0" err="1">
                <a:latin typeface="Lato" panose="020F0502020204030203" pitchFamily="34" charset="77"/>
              </a:rPr>
              <a:t>Colab</a:t>
            </a:r>
            <a:r>
              <a:rPr lang="en-US" dirty="0">
                <a:latin typeface="Lato" panose="020F0502020204030203" pitchFamily="34" charset="77"/>
              </a:rPr>
              <a:t>.</a:t>
            </a:r>
          </a:p>
          <a:p>
            <a:pPr marL="285750" indent="-285750">
              <a:buFont typeface="Arial" panose="020B0604020202020204" pitchFamily="34" charset="0"/>
              <a:buChar char="•"/>
            </a:pPr>
            <a:r>
              <a:rPr lang="en-US" b="1" dirty="0">
                <a:latin typeface="Lato" panose="020F0502020204030203" pitchFamily="34" charset="77"/>
              </a:rPr>
              <a:t>Modified</a:t>
            </a:r>
            <a:r>
              <a:rPr lang="en-US" dirty="0">
                <a:latin typeface="Lato" panose="020F0502020204030203" pitchFamily="34" charset="77"/>
              </a:rPr>
              <a:t> multiple </a:t>
            </a:r>
            <a:r>
              <a:rPr lang="en-US" b="1" dirty="0">
                <a:latin typeface="Lato" panose="020F0502020204030203" pitchFamily="34" charset="77"/>
              </a:rPr>
              <a:t>source code </a:t>
            </a:r>
            <a:r>
              <a:rPr lang="en-US" dirty="0">
                <a:latin typeface="Lato" panose="020F0502020204030203" pitchFamily="34" charset="77"/>
              </a:rPr>
              <a:t>files for compatibility.</a:t>
            </a:r>
          </a:p>
          <a:p>
            <a:pPr marL="285750" indent="-285750">
              <a:buFont typeface="Arial" panose="020B0604020202020204" pitchFamily="34" charset="0"/>
              <a:buChar char="•"/>
            </a:pPr>
            <a:r>
              <a:rPr lang="en-US" dirty="0">
                <a:latin typeface="Lato" panose="020F0502020204030203" pitchFamily="34" charset="77"/>
              </a:rPr>
              <a:t>Acquired and prepared the </a:t>
            </a:r>
            <a:r>
              <a:rPr lang="en-US" b="1" dirty="0" err="1">
                <a:latin typeface="Lato" panose="020F0502020204030203" pitchFamily="34" charset="77"/>
              </a:rPr>
              <a:t>ShapeNet</a:t>
            </a:r>
            <a:r>
              <a:rPr lang="en-US" b="1" dirty="0">
                <a:latin typeface="Lato" panose="020F0502020204030203" pitchFamily="34" charset="77"/>
              </a:rPr>
              <a:t> dataset</a:t>
            </a:r>
            <a:r>
              <a:rPr lang="en-US" dirty="0">
                <a:latin typeface="Lato" panose="020F0502020204030203" pitchFamily="34" charset="77"/>
              </a:rPr>
              <a:t>.</a:t>
            </a:r>
          </a:p>
          <a:p>
            <a:pPr marL="285750" indent="-285750">
              <a:buFont typeface="Arial" panose="020B0604020202020204" pitchFamily="34" charset="0"/>
              <a:buChar char="•"/>
            </a:pPr>
            <a:r>
              <a:rPr lang="en-US" b="1" dirty="0" err="1">
                <a:latin typeface="Lato" panose="020F0502020204030203" pitchFamily="34" charset="77"/>
              </a:rPr>
              <a:t>Purchesed</a:t>
            </a:r>
            <a:r>
              <a:rPr lang="en-US" b="1" dirty="0">
                <a:latin typeface="Lato" panose="020F0502020204030203" pitchFamily="34" charset="77"/>
              </a:rPr>
              <a:t> </a:t>
            </a:r>
            <a:r>
              <a:rPr lang="en-US" b="1" dirty="0" err="1">
                <a:latin typeface="Lato" panose="020F0502020204030203" pitchFamily="34" charset="77"/>
              </a:rPr>
              <a:t>Colab</a:t>
            </a:r>
            <a:r>
              <a:rPr lang="en-US" b="1" dirty="0">
                <a:latin typeface="Lato" panose="020F0502020204030203" pitchFamily="34" charset="77"/>
              </a:rPr>
              <a:t> Pro </a:t>
            </a:r>
            <a:r>
              <a:rPr lang="en-US" dirty="0">
                <a:latin typeface="Lato" panose="020F0502020204030203" pitchFamily="34" charset="77"/>
              </a:rPr>
              <a:t>and tried to use the most out of limited compute units it offers</a:t>
            </a:r>
          </a:p>
          <a:p>
            <a:pPr marL="285750" indent="-285750">
              <a:buFont typeface="Arial" panose="020B0604020202020204" pitchFamily="34" charset="0"/>
              <a:buChar char="•"/>
            </a:pPr>
            <a:r>
              <a:rPr lang="en-US" dirty="0">
                <a:latin typeface="Lato" panose="020F0502020204030203" pitchFamily="34" charset="77"/>
              </a:rPr>
              <a:t>Extensive debugging to eliminate runtime errors while not spending much of the remaining compute units. -&gt; </a:t>
            </a:r>
            <a:r>
              <a:rPr lang="en-US" b="1" dirty="0">
                <a:latin typeface="Lato" panose="020F0502020204030203" pitchFamily="34" charset="77"/>
              </a:rPr>
              <a:t>Developing Fast</a:t>
            </a:r>
          </a:p>
          <a:p>
            <a:pPr marL="285750" indent="-285750">
              <a:buFont typeface="Arial" panose="020B0604020202020204" pitchFamily="34" charset="0"/>
              <a:buChar char="•"/>
            </a:pPr>
            <a:r>
              <a:rPr lang="en-US" dirty="0">
                <a:latin typeface="Lato" panose="020F0502020204030203" pitchFamily="34" charset="77"/>
              </a:rPr>
              <a:t>Enhanced overall code structure for ease of use and readability.</a:t>
            </a:r>
          </a:p>
        </p:txBody>
      </p:sp>
      <p:pic>
        <p:nvPicPr>
          <p:cNvPr id="6" name="Picture 5">
            <a:extLst>
              <a:ext uri="{FF2B5EF4-FFF2-40B4-BE49-F238E27FC236}">
                <a16:creationId xmlns:a16="http://schemas.microsoft.com/office/drawing/2014/main" id="{43557979-3871-34CC-E86E-44DFC6569EC2}"/>
              </a:ext>
            </a:extLst>
          </p:cNvPr>
          <p:cNvPicPr>
            <a:picLocks noChangeAspect="1"/>
          </p:cNvPicPr>
          <p:nvPr/>
        </p:nvPicPr>
        <p:blipFill>
          <a:blip r:embed="rId3"/>
          <a:stretch>
            <a:fillRect/>
          </a:stretch>
        </p:blipFill>
        <p:spPr>
          <a:xfrm>
            <a:off x="4313720" y="3810899"/>
            <a:ext cx="3839680" cy="2391229"/>
          </a:xfrm>
          <a:prstGeom prst="rect">
            <a:avLst/>
          </a:prstGeom>
        </p:spPr>
      </p:pic>
      <p:pic>
        <p:nvPicPr>
          <p:cNvPr id="10" name="Picture 9">
            <a:extLst>
              <a:ext uri="{FF2B5EF4-FFF2-40B4-BE49-F238E27FC236}">
                <a16:creationId xmlns:a16="http://schemas.microsoft.com/office/drawing/2014/main" id="{71A90C35-F6FF-32DF-418A-D4C2708EB8C2}"/>
              </a:ext>
            </a:extLst>
          </p:cNvPr>
          <p:cNvPicPr>
            <a:picLocks noChangeAspect="1"/>
          </p:cNvPicPr>
          <p:nvPr/>
        </p:nvPicPr>
        <p:blipFill>
          <a:blip r:embed="rId4"/>
          <a:stretch>
            <a:fillRect/>
          </a:stretch>
        </p:blipFill>
        <p:spPr>
          <a:xfrm>
            <a:off x="616225" y="3828314"/>
            <a:ext cx="3755114" cy="2380474"/>
          </a:xfrm>
          <a:prstGeom prst="rect">
            <a:avLst/>
          </a:prstGeom>
        </p:spPr>
      </p:pic>
      <p:pic>
        <p:nvPicPr>
          <p:cNvPr id="8" name="Picture 7">
            <a:extLst>
              <a:ext uri="{FF2B5EF4-FFF2-40B4-BE49-F238E27FC236}">
                <a16:creationId xmlns:a16="http://schemas.microsoft.com/office/drawing/2014/main" id="{B52A9137-30D8-68CB-08A8-ACD4F0D60387}"/>
              </a:ext>
            </a:extLst>
          </p:cNvPr>
          <p:cNvPicPr>
            <a:picLocks noChangeAspect="1"/>
          </p:cNvPicPr>
          <p:nvPr/>
        </p:nvPicPr>
        <p:blipFill>
          <a:blip r:embed="rId5"/>
          <a:stretch>
            <a:fillRect/>
          </a:stretch>
        </p:blipFill>
        <p:spPr>
          <a:xfrm>
            <a:off x="8153400" y="1556758"/>
            <a:ext cx="3866114" cy="3744484"/>
          </a:xfrm>
          <a:prstGeom prst="rect">
            <a:avLst/>
          </a:prstGeom>
        </p:spPr>
      </p:pic>
    </p:spTree>
    <p:extLst>
      <p:ext uri="{BB962C8B-B14F-4D97-AF65-F5344CB8AC3E}">
        <p14:creationId xmlns:p14="http://schemas.microsoft.com/office/powerpoint/2010/main" val="36790038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1BF4D4-3E60-E851-E877-FB72A50C2905}"/>
            </a:ext>
          </a:extLst>
        </p:cNvPr>
        <p:cNvGrpSpPr/>
        <p:nvPr/>
      </p:nvGrpSpPr>
      <p:grpSpPr>
        <a:xfrm>
          <a:off x="0" y="0"/>
          <a:ext cx="0" cy="0"/>
          <a:chOff x="0" y="0"/>
          <a:chExt cx="0" cy="0"/>
        </a:xfrm>
      </p:grpSpPr>
      <p:pic>
        <p:nvPicPr>
          <p:cNvPr id="4" name="Picture 15" descr="Fondino">
            <a:extLst>
              <a:ext uri="{FF2B5EF4-FFF2-40B4-BE49-F238E27FC236}">
                <a16:creationId xmlns:a16="http://schemas.microsoft.com/office/drawing/2014/main" id="{057EC3A9-7A4A-9892-5D49-5B82B65C6A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215449"/>
            <a:ext cx="12192000" cy="6457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Footer Placeholder 10">
            <a:extLst>
              <a:ext uri="{FF2B5EF4-FFF2-40B4-BE49-F238E27FC236}">
                <a16:creationId xmlns:a16="http://schemas.microsoft.com/office/drawing/2014/main" id="{37F09001-0BDD-DDC8-F1B4-DB5912E06FEB}"/>
              </a:ext>
            </a:extLst>
          </p:cNvPr>
          <p:cNvSpPr>
            <a:spLocks noGrp="1"/>
          </p:cNvSpPr>
          <p:nvPr>
            <p:ph type="ftr" sz="quarter" idx="11"/>
          </p:nvPr>
        </p:nvSpPr>
        <p:spPr/>
        <p:txBody>
          <a:bodyPr/>
          <a:lstStyle/>
          <a:p>
            <a:r>
              <a:rPr lang="en-US" dirty="0">
                <a:solidFill>
                  <a:schemeClr val="bg1"/>
                </a:solidFill>
              </a:rPr>
              <a:t>Sapienza University of Rome</a:t>
            </a:r>
          </a:p>
        </p:txBody>
      </p:sp>
      <p:sp>
        <p:nvSpPr>
          <p:cNvPr id="12" name="Slide Number Placeholder 11">
            <a:extLst>
              <a:ext uri="{FF2B5EF4-FFF2-40B4-BE49-F238E27FC236}">
                <a16:creationId xmlns:a16="http://schemas.microsoft.com/office/drawing/2014/main" id="{A51926EF-4581-DBD2-E86F-9C8DF07A3638}"/>
              </a:ext>
            </a:extLst>
          </p:cNvPr>
          <p:cNvSpPr>
            <a:spLocks noGrp="1"/>
          </p:cNvSpPr>
          <p:nvPr>
            <p:ph type="sldNum" sz="quarter" idx="12"/>
          </p:nvPr>
        </p:nvSpPr>
        <p:spPr/>
        <p:txBody>
          <a:bodyPr/>
          <a:lstStyle/>
          <a:p>
            <a:fld id="{48F19E39-9933-F648-B2F3-3AC17C0DC986}" type="slidenum">
              <a:rPr lang="en-US" smtClean="0">
                <a:solidFill>
                  <a:schemeClr val="bg1"/>
                </a:solidFill>
              </a:rPr>
              <a:t>14</a:t>
            </a:fld>
            <a:endParaRPr lang="en-US" dirty="0">
              <a:solidFill>
                <a:schemeClr val="bg1"/>
              </a:solidFill>
            </a:endParaRPr>
          </a:p>
        </p:txBody>
      </p:sp>
      <p:sp>
        <p:nvSpPr>
          <p:cNvPr id="2" name="TextBox 1">
            <a:extLst>
              <a:ext uri="{FF2B5EF4-FFF2-40B4-BE49-F238E27FC236}">
                <a16:creationId xmlns:a16="http://schemas.microsoft.com/office/drawing/2014/main" id="{9A0192F4-A611-4396-19A1-0F2C31BA93B6}"/>
              </a:ext>
            </a:extLst>
          </p:cNvPr>
          <p:cNvSpPr txBox="1"/>
          <p:nvPr/>
        </p:nvSpPr>
        <p:spPr>
          <a:xfrm>
            <a:off x="616225" y="343779"/>
            <a:ext cx="11102010" cy="5693866"/>
          </a:xfrm>
          <a:prstGeom prst="rect">
            <a:avLst/>
          </a:prstGeom>
          <a:noFill/>
        </p:spPr>
        <p:txBody>
          <a:bodyPr wrap="square" rtlCol="0">
            <a:spAutoFit/>
          </a:bodyPr>
          <a:lstStyle/>
          <a:p>
            <a:r>
              <a:rPr lang="en-US" sz="2200" b="1" dirty="0">
                <a:solidFill>
                  <a:srgbClr val="822334"/>
                </a:solidFill>
                <a:latin typeface="Lato" panose="020F0502020204030203" pitchFamily="34" charset="77"/>
              </a:rPr>
              <a:t>Methodology Stage-1: Implementation – Enhanced Training</a:t>
            </a:r>
          </a:p>
          <a:p>
            <a:endParaRPr lang="en-US" b="1" dirty="0">
              <a:latin typeface="Lato" panose="020F0502020204030203" pitchFamily="34" charset="77"/>
            </a:endParaRPr>
          </a:p>
          <a:p>
            <a:r>
              <a:rPr lang="en-US" b="1" dirty="0">
                <a:latin typeface="Lato" panose="020F0502020204030203" pitchFamily="34" charset="77"/>
              </a:rPr>
              <a:t>Detailed Training Enhancements:</a:t>
            </a:r>
          </a:p>
          <a:p>
            <a:endParaRPr lang="en-US" dirty="0">
              <a:latin typeface="Lato" panose="020F0502020204030203" pitchFamily="34" charset="77"/>
            </a:endParaRPr>
          </a:p>
          <a:p>
            <a:pPr marL="285750" indent="-285750">
              <a:buFont typeface="Arial" panose="020B0604020202020204" pitchFamily="34" charset="0"/>
              <a:buChar char="•"/>
            </a:pPr>
            <a:r>
              <a:rPr lang="en-US" b="1" dirty="0">
                <a:latin typeface="Lato" panose="020F0502020204030203" pitchFamily="34" charset="77"/>
              </a:rPr>
              <a:t>Training Configuration:</a:t>
            </a:r>
            <a:endParaRPr lang="en-US" dirty="0">
              <a:latin typeface="Lato" panose="020F0502020204030203" pitchFamily="34" charset="77"/>
            </a:endParaRPr>
          </a:p>
          <a:p>
            <a:pPr marL="742950" lvl="1" indent="-285750">
              <a:buFont typeface="Arial" panose="020B0604020202020204" pitchFamily="34" charset="0"/>
              <a:buChar char="•"/>
            </a:pPr>
            <a:r>
              <a:rPr lang="en-US" b="1" dirty="0">
                <a:latin typeface="Lato" panose="020F0502020204030203" pitchFamily="34" charset="77"/>
              </a:rPr>
              <a:t>Category:</a:t>
            </a:r>
            <a:r>
              <a:rPr lang="en-US" dirty="0">
                <a:latin typeface="Lato" panose="020F0502020204030203" pitchFamily="34" charset="77"/>
              </a:rPr>
              <a:t> Car</a:t>
            </a:r>
          </a:p>
          <a:p>
            <a:pPr marL="742950" lvl="1" indent="-285750">
              <a:buFont typeface="Arial" panose="020B0604020202020204" pitchFamily="34" charset="0"/>
              <a:buChar char="•"/>
            </a:pPr>
            <a:r>
              <a:rPr lang="en-US" b="1" dirty="0">
                <a:latin typeface="Lato" panose="020F0502020204030203" pitchFamily="34" charset="77"/>
              </a:rPr>
              <a:t>Epochs:</a:t>
            </a:r>
            <a:r>
              <a:rPr lang="en-US" dirty="0">
                <a:latin typeface="Lato" panose="020F0502020204030203" pitchFamily="34" charset="77"/>
              </a:rPr>
              <a:t> 200</a:t>
            </a:r>
          </a:p>
          <a:p>
            <a:pPr marL="742950" lvl="1" indent="-285750">
              <a:buFont typeface="Arial" panose="020B0604020202020204" pitchFamily="34" charset="0"/>
              <a:buChar char="•"/>
            </a:pPr>
            <a:r>
              <a:rPr lang="en-US" b="1" dirty="0">
                <a:latin typeface="Lato" panose="020F0502020204030203" pitchFamily="34" charset="77"/>
              </a:rPr>
              <a:t>Batch Size</a:t>
            </a:r>
            <a:r>
              <a:rPr lang="en-US" dirty="0">
                <a:latin typeface="Lato" panose="020F0502020204030203" pitchFamily="34" charset="77"/>
              </a:rPr>
              <a:t>: 32</a:t>
            </a:r>
          </a:p>
          <a:p>
            <a:pPr marL="742950" lvl="1" indent="-285750">
              <a:buFont typeface="Arial" panose="020B0604020202020204" pitchFamily="34" charset="0"/>
              <a:buChar char="•"/>
            </a:pPr>
            <a:r>
              <a:rPr lang="en-US" dirty="0">
                <a:latin typeface="Lato" panose="020F0502020204030203" pitchFamily="34" charset="77"/>
              </a:rPr>
              <a:t>Embedding Dimension: 128</a:t>
            </a:r>
          </a:p>
          <a:p>
            <a:pPr marL="742950" lvl="1" indent="-285750">
              <a:buFont typeface="Arial" panose="020B0604020202020204" pitchFamily="34" charset="0"/>
              <a:buChar char="•"/>
            </a:pPr>
            <a:r>
              <a:rPr lang="en-US" dirty="0">
                <a:latin typeface="Lato" panose="020F0502020204030203" pitchFamily="34" charset="77"/>
              </a:rPr>
              <a:t>Dropout: 0.01</a:t>
            </a:r>
          </a:p>
          <a:p>
            <a:pPr marL="742950" lvl="1" indent="-285750">
              <a:buFont typeface="Arial" panose="020B0604020202020204" pitchFamily="34" charset="0"/>
              <a:buChar char="•"/>
            </a:pPr>
            <a:r>
              <a:rPr lang="en-US" b="1" dirty="0">
                <a:latin typeface="Lato" panose="020F0502020204030203" pitchFamily="34" charset="77"/>
              </a:rPr>
              <a:t>Learning Rate: 5e-5</a:t>
            </a:r>
            <a:r>
              <a:rPr lang="en-US" dirty="0">
                <a:latin typeface="Lato" panose="020F0502020204030203" pitchFamily="34" charset="77"/>
              </a:rPr>
              <a:t> (with exponential decay, gamma = 0.9998)</a:t>
            </a:r>
          </a:p>
          <a:p>
            <a:pPr marL="742950" lvl="1" indent="-285750">
              <a:buFont typeface="Arial" panose="020B0604020202020204" pitchFamily="34" charset="0"/>
              <a:buChar char="•"/>
            </a:pPr>
            <a:r>
              <a:rPr lang="en-US" dirty="0">
                <a:latin typeface="Lato" panose="020F0502020204030203" pitchFamily="34" charset="77"/>
              </a:rPr>
              <a:t>Beta Schedule: Linear warm-up from 1e-6 to 0.015 (warm0.1)</a:t>
            </a:r>
          </a:p>
          <a:p>
            <a:pPr marL="1200150" lvl="2" indent="-285750">
              <a:buFont typeface="Arial" panose="020B0604020202020204" pitchFamily="34" charset="0"/>
              <a:buChar char="•"/>
            </a:pPr>
            <a:r>
              <a:rPr lang="en-US" dirty="0"/>
              <a:t>(gradually increasing noise level)</a:t>
            </a:r>
            <a:endParaRPr lang="en-US" dirty="0">
              <a:latin typeface="Lato" panose="020F0502020204030203" pitchFamily="34" charset="77"/>
            </a:endParaRPr>
          </a:p>
          <a:p>
            <a:pPr marL="742950" lvl="1" indent="-285750">
              <a:buFont typeface="Arial" panose="020B0604020202020204" pitchFamily="34" charset="0"/>
              <a:buChar char="•"/>
            </a:pPr>
            <a:r>
              <a:rPr lang="en-US" dirty="0">
                <a:latin typeface="Lato" panose="020F0502020204030203" pitchFamily="34" charset="77"/>
              </a:rPr>
              <a:t>Gradient Clipping: 1.0</a:t>
            </a:r>
          </a:p>
          <a:p>
            <a:pPr marL="1200150" lvl="2" indent="-285750">
              <a:buFont typeface="Arial" panose="020B0604020202020204" pitchFamily="34" charset="0"/>
              <a:buChar char="•"/>
            </a:pPr>
            <a:r>
              <a:rPr lang="en-US" dirty="0"/>
              <a:t>(limits how big weight updates can be)</a:t>
            </a:r>
            <a:endParaRPr lang="en-US" dirty="0">
              <a:latin typeface="Lato" panose="020F0502020204030203" pitchFamily="34" charset="77"/>
            </a:endParaRPr>
          </a:p>
          <a:p>
            <a:pPr marL="742950" lvl="1" indent="-285750">
              <a:buFont typeface="Arial" panose="020B0604020202020204" pitchFamily="34" charset="0"/>
              <a:buChar char="•"/>
            </a:pPr>
            <a:r>
              <a:rPr lang="en-US" b="1" dirty="0">
                <a:latin typeface="Lato" panose="020F0502020204030203" pitchFamily="34" charset="77"/>
              </a:rPr>
              <a:t>Weight Decay</a:t>
            </a:r>
            <a:r>
              <a:rPr lang="en-US" dirty="0">
                <a:latin typeface="Lato" panose="020F0502020204030203" pitchFamily="34" charset="77"/>
              </a:rPr>
              <a:t>: 1e-5</a:t>
            </a:r>
          </a:p>
          <a:p>
            <a:pPr marL="285750" indent="-285750">
              <a:buFont typeface="Arial" panose="020B0604020202020204" pitchFamily="34" charset="0"/>
              <a:buChar char="•"/>
            </a:pPr>
            <a:r>
              <a:rPr lang="en-US" dirty="0">
                <a:latin typeface="Lato" panose="020F0502020204030203" pitchFamily="34" charset="77"/>
              </a:rPr>
              <a:t>Improved code readability, maintainability, and organization.</a:t>
            </a:r>
          </a:p>
          <a:p>
            <a:pPr marL="285750" indent="-285750">
              <a:buFont typeface="Arial" panose="020B0604020202020204" pitchFamily="34" charset="0"/>
              <a:buChar char="•"/>
            </a:pPr>
            <a:r>
              <a:rPr lang="en-US" dirty="0">
                <a:latin typeface="Lato" panose="020F0502020204030203" pitchFamily="34" charset="77"/>
              </a:rPr>
              <a:t>Detailed inline comments and documentation.</a:t>
            </a:r>
          </a:p>
          <a:p>
            <a:pPr marL="285750" indent="-285750">
              <a:buFont typeface="Arial" panose="020B0604020202020204" pitchFamily="34" charset="0"/>
              <a:buChar char="•"/>
            </a:pPr>
            <a:r>
              <a:rPr lang="en-US" dirty="0">
                <a:latin typeface="Lato" panose="020F0502020204030203" pitchFamily="34" charset="77"/>
              </a:rPr>
              <a:t>Systematic </a:t>
            </a:r>
            <a:r>
              <a:rPr lang="en-US" b="1" dirty="0">
                <a:latin typeface="Lato" panose="020F0502020204030203" pitchFamily="34" charset="77"/>
              </a:rPr>
              <a:t>checkpointing every 20 epochs.</a:t>
            </a:r>
          </a:p>
          <a:p>
            <a:pPr marL="285750" indent="-285750">
              <a:buFont typeface="Arial" panose="020B0604020202020204" pitchFamily="34" charset="0"/>
              <a:buChar char="•"/>
            </a:pPr>
            <a:r>
              <a:rPr lang="en-US" b="1" dirty="0">
                <a:latin typeface="Lato" panose="020F0502020204030203" pitchFamily="34" charset="77"/>
              </a:rPr>
              <a:t>Visualization </a:t>
            </a:r>
            <a:r>
              <a:rPr lang="en-US" dirty="0">
                <a:latin typeface="Lato" panose="020F0502020204030203" pitchFamily="34" charset="77"/>
              </a:rPr>
              <a:t>and diagnostics </a:t>
            </a:r>
            <a:r>
              <a:rPr lang="en-US" b="1" dirty="0">
                <a:latin typeface="Lato" panose="020F0502020204030203" pitchFamily="34" charset="77"/>
              </a:rPr>
              <a:t>every 10 epochs </a:t>
            </a:r>
            <a:r>
              <a:rPr lang="en-US" dirty="0">
                <a:latin typeface="Lato" panose="020F0502020204030203" pitchFamily="34" charset="77"/>
              </a:rPr>
              <a:t>to track performance improvements clearly.</a:t>
            </a:r>
          </a:p>
        </p:txBody>
      </p:sp>
      <p:pic>
        <p:nvPicPr>
          <p:cNvPr id="5" name="Picture 4">
            <a:extLst>
              <a:ext uri="{FF2B5EF4-FFF2-40B4-BE49-F238E27FC236}">
                <a16:creationId xmlns:a16="http://schemas.microsoft.com/office/drawing/2014/main" id="{DD2410BE-F4ED-AE8B-2E6A-2BEEF8BAFE9E}"/>
              </a:ext>
            </a:extLst>
          </p:cNvPr>
          <p:cNvPicPr>
            <a:picLocks noChangeAspect="1"/>
          </p:cNvPicPr>
          <p:nvPr/>
        </p:nvPicPr>
        <p:blipFill>
          <a:blip r:embed="rId3"/>
          <a:stretch>
            <a:fillRect/>
          </a:stretch>
        </p:blipFill>
        <p:spPr>
          <a:xfrm>
            <a:off x="7832033" y="2149248"/>
            <a:ext cx="3965713" cy="2559504"/>
          </a:xfrm>
          <a:prstGeom prst="rect">
            <a:avLst/>
          </a:prstGeom>
        </p:spPr>
      </p:pic>
    </p:spTree>
    <p:extLst>
      <p:ext uri="{BB962C8B-B14F-4D97-AF65-F5344CB8AC3E}">
        <p14:creationId xmlns:p14="http://schemas.microsoft.com/office/powerpoint/2010/main" val="26194282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3756D8-63DB-DD7D-5526-971AEC7F0D83}"/>
            </a:ext>
          </a:extLst>
        </p:cNvPr>
        <p:cNvGrpSpPr/>
        <p:nvPr/>
      </p:nvGrpSpPr>
      <p:grpSpPr>
        <a:xfrm>
          <a:off x="0" y="0"/>
          <a:ext cx="0" cy="0"/>
          <a:chOff x="0" y="0"/>
          <a:chExt cx="0" cy="0"/>
        </a:xfrm>
      </p:grpSpPr>
      <p:pic>
        <p:nvPicPr>
          <p:cNvPr id="4" name="Picture 15" descr="Fondino">
            <a:extLst>
              <a:ext uri="{FF2B5EF4-FFF2-40B4-BE49-F238E27FC236}">
                <a16:creationId xmlns:a16="http://schemas.microsoft.com/office/drawing/2014/main" id="{0EF46F39-B5DB-D665-4B2E-64E0AD3227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215449"/>
            <a:ext cx="12192000" cy="6457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Footer Placeholder 10">
            <a:extLst>
              <a:ext uri="{FF2B5EF4-FFF2-40B4-BE49-F238E27FC236}">
                <a16:creationId xmlns:a16="http://schemas.microsoft.com/office/drawing/2014/main" id="{BDD1298C-D91F-5D98-5AD1-D99D6E2F670E}"/>
              </a:ext>
            </a:extLst>
          </p:cNvPr>
          <p:cNvSpPr>
            <a:spLocks noGrp="1"/>
          </p:cNvSpPr>
          <p:nvPr>
            <p:ph type="ftr" sz="quarter" idx="11"/>
          </p:nvPr>
        </p:nvSpPr>
        <p:spPr/>
        <p:txBody>
          <a:bodyPr/>
          <a:lstStyle/>
          <a:p>
            <a:r>
              <a:rPr lang="en-US" dirty="0">
                <a:solidFill>
                  <a:schemeClr val="bg1"/>
                </a:solidFill>
              </a:rPr>
              <a:t>Sapienza University of Rome</a:t>
            </a:r>
          </a:p>
        </p:txBody>
      </p:sp>
      <p:sp>
        <p:nvSpPr>
          <p:cNvPr id="12" name="Slide Number Placeholder 11">
            <a:extLst>
              <a:ext uri="{FF2B5EF4-FFF2-40B4-BE49-F238E27FC236}">
                <a16:creationId xmlns:a16="http://schemas.microsoft.com/office/drawing/2014/main" id="{7E6A4A6C-D47E-FC10-E906-DF8696EC4C9C}"/>
              </a:ext>
            </a:extLst>
          </p:cNvPr>
          <p:cNvSpPr>
            <a:spLocks noGrp="1"/>
          </p:cNvSpPr>
          <p:nvPr>
            <p:ph type="sldNum" sz="quarter" idx="12"/>
          </p:nvPr>
        </p:nvSpPr>
        <p:spPr/>
        <p:txBody>
          <a:bodyPr/>
          <a:lstStyle/>
          <a:p>
            <a:fld id="{48F19E39-9933-F648-B2F3-3AC17C0DC986}" type="slidenum">
              <a:rPr lang="en-US" smtClean="0">
                <a:solidFill>
                  <a:schemeClr val="bg1"/>
                </a:solidFill>
              </a:rPr>
              <a:t>15</a:t>
            </a:fld>
            <a:endParaRPr lang="en-US" dirty="0">
              <a:solidFill>
                <a:schemeClr val="bg1"/>
              </a:solidFill>
            </a:endParaRPr>
          </a:p>
        </p:txBody>
      </p:sp>
      <p:sp>
        <p:nvSpPr>
          <p:cNvPr id="2" name="TextBox 1">
            <a:extLst>
              <a:ext uri="{FF2B5EF4-FFF2-40B4-BE49-F238E27FC236}">
                <a16:creationId xmlns:a16="http://schemas.microsoft.com/office/drawing/2014/main" id="{B5536CD8-9C64-E0CA-BBD5-B54F409FD0C2}"/>
              </a:ext>
            </a:extLst>
          </p:cNvPr>
          <p:cNvSpPr txBox="1"/>
          <p:nvPr/>
        </p:nvSpPr>
        <p:spPr>
          <a:xfrm>
            <a:off x="616225" y="343779"/>
            <a:ext cx="11102010" cy="5693866"/>
          </a:xfrm>
          <a:prstGeom prst="rect">
            <a:avLst/>
          </a:prstGeom>
          <a:noFill/>
        </p:spPr>
        <p:txBody>
          <a:bodyPr wrap="square" rtlCol="0">
            <a:spAutoFit/>
          </a:bodyPr>
          <a:lstStyle/>
          <a:p>
            <a:pPr algn="just"/>
            <a:r>
              <a:rPr lang="en-US" sz="2200" b="1" dirty="0">
                <a:solidFill>
                  <a:srgbClr val="822334"/>
                </a:solidFill>
                <a:latin typeface="Lato" panose="020F0502020204030203" pitchFamily="34" charset="77"/>
              </a:rPr>
              <a:t>Methodology Stage-1: Implementation – Training Results</a:t>
            </a:r>
          </a:p>
          <a:p>
            <a:pPr algn="just"/>
            <a:endParaRPr lang="en-US" b="1" dirty="0">
              <a:latin typeface="Lato" panose="020F0502020204030203" pitchFamily="34" charset="77"/>
            </a:endParaRPr>
          </a:p>
          <a:p>
            <a:pPr marL="285750" indent="-285750">
              <a:buFont typeface="Arial" panose="020B0604020202020204" pitchFamily="34" charset="0"/>
              <a:buChar char="•"/>
            </a:pPr>
            <a:r>
              <a:rPr lang="en-US" b="1" dirty="0">
                <a:latin typeface="Lato" panose="020F0502020204030203" pitchFamily="34" charset="77"/>
              </a:rPr>
              <a:t>Loss: </a:t>
            </a:r>
            <a:r>
              <a:rPr lang="en-US" dirty="0">
                <a:latin typeface="Lato" panose="020F0502020204030203" pitchFamily="34" charset="77"/>
              </a:rPr>
              <a:t>Rapid initial loss decrease from ~1.08 to below 0.2, stabilized between 0.07–0.13, showing effective learning and convergence</a:t>
            </a:r>
          </a:p>
          <a:p>
            <a:pPr marL="285750" indent="-285750">
              <a:buFont typeface="Arial" panose="020B0604020202020204" pitchFamily="34" charset="0"/>
              <a:buChar char="•"/>
            </a:pPr>
            <a:r>
              <a:rPr lang="en-US" b="1" dirty="0">
                <a:latin typeface="Lato" panose="020F0502020204030203" pitchFamily="34" charset="77"/>
              </a:rPr>
              <a:t>Weight Norm (‖W‖): </a:t>
            </a:r>
            <a:r>
              <a:rPr lang="en-US" dirty="0">
                <a:latin typeface="Lato" panose="020F0502020204030203" pitchFamily="34" charset="77"/>
              </a:rPr>
              <a:t>The size of the model weights shrank (from ~228 to ~67), meaning it compressed information efficiently and regularized itself.</a:t>
            </a:r>
          </a:p>
          <a:p>
            <a:pPr marL="285750" indent="-285750">
              <a:buFont typeface="Arial" panose="020B0604020202020204" pitchFamily="34" charset="0"/>
              <a:buChar char="•"/>
            </a:pPr>
            <a:r>
              <a:rPr lang="en-US" b="1" dirty="0">
                <a:latin typeface="Lato" panose="020F0502020204030203" pitchFamily="34" charset="77"/>
              </a:rPr>
              <a:t>Gradient Norm (‖∇W‖):</a:t>
            </a:r>
            <a:r>
              <a:rPr lang="en-US" dirty="0">
                <a:latin typeface="Lato" panose="020F0502020204030203" pitchFamily="34" charset="77"/>
              </a:rPr>
              <a:t> Gradients (how fast weights change) stabilized at low values, confirming optimization was well-behaved and stable.</a:t>
            </a:r>
          </a:p>
          <a:p>
            <a:pPr marL="285750" indent="-285750">
              <a:buFont typeface="Arial" panose="020B0604020202020204" pitchFamily="34" charset="0"/>
              <a:buChar char="•"/>
            </a:pPr>
            <a:r>
              <a:rPr lang="en-US" b="1" dirty="0">
                <a:latin typeface="Lato" panose="020F0502020204030203" pitchFamily="34" charset="77"/>
              </a:rPr>
              <a:t>At epoch 199:</a:t>
            </a:r>
          </a:p>
          <a:p>
            <a:pPr marL="742950" lvl="1" indent="-285750">
              <a:buFont typeface="Arial" panose="020B0604020202020204" pitchFamily="34" charset="0"/>
              <a:buChar char="•"/>
            </a:pPr>
            <a:r>
              <a:rPr lang="en-US" dirty="0">
                <a:latin typeface="Lato" panose="020F0502020204030203" pitchFamily="34" charset="77"/>
              </a:rPr>
              <a:t>Chamfer Distance = 2.237 		(low is good -&gt; means generated shapes match real shapes well)</a:t>
            </a:r>
          </a:p>
          <a:p>
            <a:pPr marL="742950" lvl="1" indent="-285750">
              <a:buFont typeface="Arial" panose="020B0604020202020204" pitchFamily="34" charset="0"/>
              <a:buChar char="•"/>
            </a:pPr>
            <a:r>
              <a:rPr lang="en-US" dirty="0">
                <a:latin typeface="Lato" panose="020F0502020204030203" pitchFamily="34" charset="77"/>
              </a:rPr>
              <a:t>Earth Mover’s Distance = 0.804	(low is good -&gt; reflects how similar the structure is)</a:t>
            </a:r>
          </a:p>
          <a:p>
            <a:pPr marL="742950" lvl="1" indent="-285750">
              <a:buFont typeface="Arial" panose="020B0604020202020204" pitchFamily="34" charset="0"/>
              <a:buChar char="•"/>
            </a:pPr>
            <a:r>
              <a:rPr lang="en-US" dirty="0">
                <a:latin typeface="Lato" panose="020F0502020204030203" pitchFamily="34" charset="77"/>
              </a:rPr>
              <a:t>F-score = 0.00153 			(still low, showing fine details could be improved)</a:t>
            </a:r>
          </a:p>
          <a:p>
            <a:pPr marL="285750" indent="-285750">
              <a:buFont typeface="Arial" panose="020B0604020202020204" pitchFamily="34" charset="0"/>
              <a:buChar char="•"/>
            </a:pPr>
            <a:r>
              <a:rPr lang="en-US" b="1" dirty="0">
                <a:latin typeface="Lato" panose="020F0502020204030203" pitchFamily="34" charset="77"/>
              </a:rPr>
              <a:t>Chamfer histogram:</a:t>
            </a:r>
            <a:r>
              <a:rPr lang="en-US" dirty="0">
                <a:latin typeface="Lato" panose="020F0502020204030203" pitchFamily="34" charset="77"/>
              </a:rPr>
              <a:t> shows the majority of samples exhibit good similarity</a:t>
            </a:r>
          </a:p>
          <a:p>
            <a:endParaRPr lang="en-US" dirty="0">
              <a:latin typeface="Lato" panose="020F0502020204030203" pitchFamily="34" charset="77"/>
            </a:endParaRPr>
          </a:p>
          <a:p>
            <a:pPr marL="285750" indent="-285750">
              <a:buFont typeface="Arial" panose="020B0604020202020204" pitchFamily="34" charset="0"/>
              <a:buChar char="•"/>
            </a:pPr>
            <a:r>
              <a:rPr lang="en-US" b="1" dirty="0">
                <a:latin typeface="Lato" panose="020F0502020204030203" pitchFamily="34" charset="77"/>
              </a:rPr>
              <a:t>Overall summary: </a:t>
            </a:r>
          </a:p>
          <a:p>
            <a:pPr marL="742950" lvl="1" indent="-285750">
              <a:buFont typeface="Arial" panose="020B0604020202020204" pitchFamily="34" charset="0"/>
              <a:buChar char="•"/>
            </a:pPr>
            <a:r>
              <a:rPr lang="en-US" dirty="0"/>
              <a:t>Most generated shapes looked similar to real cars (confirmed by 3D scatter plots).</a:t>
            </a:r>
          </a:p>
          <a:p>
            <a:pPr marL="742950" lvl="1" indent="-285750">
              <a:buFont typeface="Arial" panose="020B0604020202020204" pitchFamily="34" charset="0"/>
              <a:buChar char="•"/>
            </a:pPr>
            <a:r>
              <a:rPr lang="en-US" dirty="0"/>
              <a:t>Fine details can still be improved by further tuning.</a:t>
            </a:r>
            <a:endParaRPr lang="en-US" dirty="0">
              <a:latin typeface="Lato" panose="020F0502020204030203" pitchFamily="34" charset="77"/>
            </a:endParaRPr>
          </a:p>
          <a:p>
            <a:pPr marL="742950" lvl="1" indent="-285750">
              <a:buFont typeface="Arial" panose="020B0604020202020204" pitchFamily="34" charset="0"/>
              <a:buChar char="•"/>
            </a:pPr>
            <a:r>
              <a:rPr lang="en-US" dirty="0">
                <a:latin typeface="Lato" panose="020F0502020204030203" pitchFamily="34" charset="77"/>
              </a:rPr>
              <a:t>Effective training with smooth convergence and meaningful generation outcomes, </a:t>
            </a:r>
          </a:p>
          <a:p>
            <a:pPr marL="1200150" lvl="2" indent="-285750">
              <a:buFont typeface="Arial" panose="020B0604020202020204" pitchFamily="34" charset="0"/>
              <a:buChar char="•"/>
            </a:pPr>
            <a:r>
              <a:rPr lang="en-US" dirty="0">
                <a:latin typeface="Lato" panose="020F0502020204030203" pitchFamily="34" charset="77"/>
              </a:rPr>
              <a:t>suggesting potential enhancements by fine-tuning dropout, adjusting the beta schedule, or increasing resolution</a:t>
            </a:r>
          </a:p>
        </p:txBody>
      </p:sp>
    </p:spTree>
    <p:extLst>
      <p:ext uri="{BB962C8B-B14F-4D97-AF65-F5344CB8AC3E}">
        <p14:creationId xmlns:p14="http://schemas.microsoft.com/office/powerpoint/2010/main" val="42346574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C239B4-5989-7484-7328-95DAD6B29331}"/>
            </a:ext>
          </a:extLst>
        </p:cNvPr>
        <p:cNvGrpSpPr/>
        <p:nvPr/>
      </p:nvGrpSpPr>
      <p:grpSpPr>
        <a:xfrm>
          <a:off x="0" y="0"/>
          <a:ext cx="0" cy="0"/>
          <a:chOff x="0" y="0"/>
          <a:chExt cx="0" cy="0"/>
        </a:xfrm>
      </p:grpSpPr>
      <p:pic>
        <p:nvPicPr>
          <p:cNvPr id="4" name="Picture 15" descr="Fondino">
            <a:extLst>
              <a:ext uri="{FF2B5EF4-FFF2-40B4-BE49-F238E27FC236}">
                <a16:creationId xmlns:a16="http://schemas.microsoft.com/office/drawing/2014/main" id="{91349F2B-74C3-EDD7-9CB4-AD71A27A7B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215449"/>
            <a:ext cx="12192000" cy="6457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Footer Placeholder 10">
            <a:extLst>
              <a:ext uri="{FF2B5EF4-FFF2-40B4-BE49-F238E27FC236}">
                <a16:creationId xmlns:a16="http://schemas.microsoft.com/office/drawing/2014/main" id="{65F78C36-7865-ED86-CD94-F96D3E2BD3B6}"/>
              </a:ext>
            </a:extLst>
          </p:cNvPr>
          <p:cNvSpPr>
            <a:spLocks noGrp="1"/>
          </p:cNvSpPr>
          <p:nvPr>
            <p:ph type="ftr" sz="quarter" idx="11"/>
          </p:nvPr>
        </p:nvSpPr>
        <p:spPr/>
        <p:txBody>
          <a:bodyPr/>
          <a:lstStyle/>
          <a:p>
            <a:r>
              <a:rPr lang="en-US" dirty="0">
                <a:solidFill>
                  <a:schemeClr val="bg1"/>
                </a:solidFill>
              </a:rPr>
              <a:t>Sapienza University of Rome</a:t>
            </a:r>
          </a:p>
        </p:txBody>
      </p:sp>
      <p:sp>
        <p:nvSpPr>
          <p:cNvPr id="12" name="Slide Number Placeholder 11">
            <a:extLst>
              <a:ext uri="{FF2B5EF4-FFF2-40B4-BE49-F238E27FC236}">
                <a16:creationId xmlns:a16="http://schemas.microsoft.com/office/drawing/2014/main" id="{CB8B08A9-B810-29FC-34DC-5F9B36DD5AAB}"/>
              </a:ext>
            </a:extLst>
          </p:cNvPr>
          <p:cNvSpPr>
            <a:spLocks noGrp="1"/>
          </p:cNvSpPr>
          <p:nvPr>
            <p:ph type="sldNum" sz="quarter" idx="12"/>
          </p:nvPr>
        </p:nvSpPr>
        <p:spPr/>
        <p:txBody>
          <a:bodyPr/>
          <a:lstStyle/>
          <a:p>
            <a:fld id="{48F19E39-9933-F648-B2F3-3AC17C0DC986}" type="slidenum">
              <a:rPr lang="en-US" smtClean="0">
                <a:solidFill>
                  <a:schemeClr val="bg1"/>
                </a:solidFill>
              </a:rPr>
              <a:t>16</a:t>
            </a:fld>
            <a:endParaRPr lang="en-US" dirty="0">
              <a:solidFill>
                <a:schemeClr val="bg1"/>
              </a:solidFill>
            </a:endParaRPr>
          </a:p>
        </p:txBody>
      </p:sp>
      <p:sp>
        <p:nvSpPr>
          <p:cNvPr id="2" name="TextBox 1">
            <a:extLst>
              <a:ext uri="{FF2B5EF4-FFF2-40B4-BE49-F238E27FC236}">
                <a16:creationId xmlns:a16="http://schemas.microsoft.com/office/drawing/2014/main" id="{FA2AB554-46AC-9471-20B6-E5D2263AEF4E}"/>
              </a:ext>
            </a:extLst>
          </p:cNvPr>
          <p:cNvSpPr txBox="1"/>
          <p:nvPr/>
        </p:nvSpPr>
        <p:spPr>
          <a:xfrm>
            <a:off x="616225" y="343779"/>
            <a:ext cx="11102010" cy="3754874"/>
          </a:xfrm>
          <a:prstGeom prst="rect">
            <a:avLst/>
          </a:prstGeom>
          <a:noFill/>
        </p:spPr>
        <p:txBody>
          <a:bodyPr wrap="square" rtlCol="0">
            <a:spAutoFit/>
          </a:bodyPr>
          <a:lstStyle/>
          <a:p>
            <a:r>
              <a:rPr lang="en-US" sz="2200" b="1" dirty="0">
                <a:solidFill>
                  <a:srgbClr val="822334"/>
                </a:solidFill>
                <a:latin typeface="Lato" panose="020F0502020204030203" pitchFamily="34" charset="77"/>
              </a:rPr>
              <a:t>Methodology Stage-1: Comparative Analysis – Original vs Our Results</a:t>
            </a:r>
          </a:p>
          <a:p>
            <a:endParaRPr lang="en-US" b="1" dirty="0">
              <a:latin typeface="Lato" panose="020F0502020204030203" pitchFamily="34" charset="77"/>
            </a:endParaRPr>
          </a:p>
          <a:p>
            <a:r>
              <a:rPr lang="en-US" b="1" dirty="0">
                <a:latin typeface="Lato" panose="020F0502020204030203" pitchFamily="34" charset="77"/>
              </a:rPr>
              <a:t>Detailed Comparison:</a:t>
            </a:r>
            <a:endParaRPr lang="en-US" dirty="0">
              <a:latin typeface="Lato" panose="020F0502020204030203" pitchFamily="34" charset="77"/>
            </a:endParaRPr>
          </a:p>
          <a:p>
            <a:pPr marL="285750" indent="-285750">
              <a:buFont typeface="Arial" panose="020B0604020202020204" pitchFamily="34" charset="0"/>
              <a:buChar char="•"/>
            </a:pPr>
            <a:r>
              <a:rPr lang="en-US" dirty="0">
                <a:latin typeface="Lato" panose="020F0502020204030203" pitchFamily="34" charset="77"/>
              </a:rPr>
              <a:t>Reproduced state-of-the-art results closely matching original paper:</a:t>
            </a:r>
          </a:p>
          <a:p>
            <a:pPr marL="742950" lvl="1" indent="-285750">
              <a:buFont typeface="Arial" panose="020B0604020202020204" pitchFamily="34" charset="0"/>
              <a:buChar char="•"/>
            </a:pPr>
            <a:r>
              <a:rPr lang="en-US" dirty="0">
                <a:latin typeface="Lato" panose="020F0502020204030203" pitchFamily="34" charset="77"/>
              </a:rPr>
              <a:t>Chamfer Distance: 2.237 (ours) vs. original ~2.2</a:t>
            </a:r>
          </a:p>
          <a:p>
            <a:pPr marL="742950" lvl="1" indent="-285750">
              <a:buFont typeface="Arial" panose="020B0604020202020204" pitchFamily="34" charset="0"/>
              <a:buChar char="•"/>
            </a:pPr>
            <a:r>
              <a:rPr lang="en-US" dirty="0">
                <a:latin typeface="Lato" panose="020F0502020204030203" pitchFamily="34" charset="77"/>
              </a:rPr>
              <a:t>Earth Mover’s Distance: 0.804 (ours) vs. original ~0.8</a:t>
            </a:r>
          </a:p>
          <a:p>
            <a:pPr marL="285750" indent="-285750">
              <a:buFont typeface="Arial" panose="020B0604020202020204" pitchFamily="34" charset="0"/>
              <a:buChar char="•"/>
            </a:pPr>
            <a:r>
              <a:rPr lang="en-US" dirty="0">
                <a:latin typeface="Lato" panose="020F0502020204030203" pitchFamily="34" charset="77"/>
              </a:rPr>
              <a:t>Training efficiency comparable to original results.</a:t>
            </a:r>
          </a:p>
          <a:p>
            <a:pPr marL="285750" indent="-285750">
              <a:buFont typeface="Arial" panose="020B0604020202020204" pitchFamily="34" charset="0"/>
              <a:buChar char="•"/>
            </a:pPr>
            <a:r>
              <a:rPr lang="en-US" dirty="0">
                <a:latin typeface="Lato" panose="020F0502020204030203" pitchFamily="34" charset="77"/>
              </a:rPr>
              <a:t>Additional enhancements:</a:t>
            </a:r>
          </a:p>
          <a:p>
            <a:pPr marL="742950" lvl="1" indent="-285750">
              <a:buFont typeface="Arial" panose="020B0604020202020204" pitchFamily="34" charset="0"/>
              <a:buChar char="•"/>
            </a:pPr>
            <a:r>
              <a:rPr lang="en-US" dirty="0">
                <a:latin typeface="Lato" panose="020F0502020204030203" pitchFamily="34" charset="77"/>
              </a:rPr>
              <a:t>Extensive documentation and clearer explanations.</a:t>
            </a:r>
          </a:p>
          <a:p>
            <a:pPr marL="742950" lvl="1" indent="-285750">
              <a:buFont typeface="Arial" panose="020B0604020202020204" pitchFamily="34" charset="0"/>
              <a:buChar char="•"/>
            </a:pPr>
            <a:r>
              <a:rPr lang="en-US" dirty="0">
                <a:latin typeface="Lato" panose="020F0502020204030203" pitchFamily="34" charset="77"/>
              </a:rPr>
              <a:t>Improved code usability and maintainability.</a:t>
            </a:r>
          </a:p>
          <a:p>
            <a:pPr marL="742950" lvl="1" indent="-285750">
              <a:buFont typeface="Arial" panose="020B0604020202020204" pitchFamily="34" charset="0"/>
              <a:buChar char="•"/>
            </a:pPr>
            <a:r>
              <a:rPr lang="en-US" dirty="0">
                <a:latin typeface="Lato" panose="020F0502020204030203" pitchFamily="34" charset="77"/>
              </a:rPr>
              <a:t>Detailed visual and quantitative evaluations.</a:t>
            </a:r>
          </a:p>
          <a:p>
            <a:pPr marL="285750" indent="-285750">
              <a:buFont typeface="Arial" panose="020B0604020202020204" pitchFamily="34" charset="0"/>
              <a:buChar char="•"/>
            </a:pPr>
            <a:r>
              <a:rPr lang="en-US" dirty="0">
                <a:latin typeface="Lato" panose="020F0502020204030203" pitchFamily="34" charset="77"/>
              </a:rPr>
              <a:t>Identified areas for further refinement, especially in local details.</a:t>
            </a:r>
          </a:p>
          <a:p>
            <a:pPr>
              <a:buFont typeface="Arial" panose="020B0604020202020204" pitchFamily="34" charset="0"/>
              <a:buChar char="•"/>
            </a:pPr>
            <a:endParaRPr lang="en-US" dirty="0">
              <a:latin typeface="Lato" panose="020F0502020204030203" pitchFamily="34" charset="77"/>
            </a:endParaRPr>
          </a:p>
        </p:txBody>
      </p:sp>
      <p:pic>
        <p:nvPicPr>
          <p:cNvPr id="5" name="Picture 4">
            <a:extLst>
              <a:ext uri="{FF2B5EF4-FFF2-40B4-BE49-F238E27FC236}">
                <a16:creationId xmlns:a16="http://schemas.microsoft.com/office/drawing/2014/main" id="{6D72CE0F-0522-2FF0-11F0-D2C7A0624803}"/>
              </a:ext>
            </a:extLst>
          </p:cNvPr>
          <p:cNvPicPr>
            <a:picLocks noChangeAspect="1"/>
          </p:cNvPicPr>
          <p:nvPr/>
        </p:nvPicPr>
        <p:blipFill>
          <a:blip r:embed="rId3"/>
          <a:stretch>
            <a:fillRect/>
          </a:stretch>
        </p:blipFill>
        <p:spPr>
          <a:xfrm>
            <a:off x="734761" y="3905793"/>
            <a:ext cx="2902962" cy="2309656"/>
          </a:xfrm>
          <a:prstGeom prst="rect">
            <a:avLst/>
          </a:prstGeom>
        </p:spPr>
      </p:pic>
      <p:pic>
        <p:nvPicPr>
          <p:cNvPr id="7" name="Picture 6">
            <a:extLst>
              <a:ext uri="{FF2B5EF4-FFF2-40B4-BE49-F238E27FC236}">
                <a16:creationId xmlns:a16="http://schemas.microsoft.com/office/drawing/2014/main" id="{4E06EAED-1990-7F6E-AD55-2F90F841E595}"/>
              </a:ext>
            </a:extLst>
          </p:cNvPr>
          <p:cNvPicPr>
            <a:picLocks noChangeAspect="1"/>
          </p:cNvPicPr>
          <p:nvPr/>
        </p:nvPicPr>
        <p:blipFill>
          <a:blip r:embed="rId4"/>
          <a:stretch>
            <a:fillRect/>
          </a:stretch>
        </p:blipFill>
        <p:spPr>
          <a:xfrm>
            <a:off x="7718024" y="3888808"/>
            <a:ext cx="2902962" cy="2326639"/>
          </a:xfrm>
          <a:prstGeom prst="rect">
            <a:avLst/>
          </a:prstGeom>
        </p:spPr>
      </p:pic>
      <p:pic>
        <p:nvPicPr>
          <p:cNvPr id="9" name="Picture 8">
            <a:extLst>
              <a:ext uri="{FF2B5EF4-FFF2-40B4-BE49-F238E27FC236}">
                <a16:creationId xmlns:a16="http://schemas.microsoft.com/office/drawing/2014/main" id="{03974E88-D97D-8936-90EE-AD17E49EFB31}"/>
              </a:ext>
            </a:extLst>
          </p:cNvPr>
          <p:cNvPicPr>
            <a:picLocks noChangeAspect="1"/>
          </p:cNvPicPr>
          <p:nvPr/>
        </p:nvPicPr>
        <p:blipFill>
          <a:blip r:embed="rId5"/>
          <a:stretch>
            <a:fillRect/>
          </a:stretch>
        </p:blipFill>
        <p:spPr>
          <a:xfrm>
            <a:off x="4186319" y="3905792"/>
            <a:ext cx="2881773" cy="2309656"/>
          </a:xfrm>
          <a:prstGeom prst="rect">
            <a:avLst/>
          </a:prstGeom>
        </p:spPr>
      </p:pic>
    </p:spTree>
    <p:extLst>
      <p:ext uri="{BB962C8B-B14F-4D97-AF65-F5344CB8AC3E}">
        <p14:creationId xmlns:p14="http://schemas.microsoft.com/office/powerpoint/2010/main" val="28097739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7EAD25-970C-8AE6-3C93-1F86461C0BDE}"/>
            </a:ext>
          </a:extLst>
        </p:cNvPr>
        <p:cNvGrpSpPr/>
        <p:nvPr/>
      </p:nvGrpSpPr>
      <p:grpSpPr>
        <a:xfrm>
          <a:off x="0" y="0"/>
          <a:ext cx="0" cy="0"/>
          <a:chOff x="0" y="0"/>
          <a:chExt cx="0" cy="0"/>
        </a:xfrm>
      </p:grpSpPr>
      <p:pic>
        <p:nvPicPr>
          <p:cNvPr id="4" name="Picture 15" descr="Fondino">
            <a:extLst>
              <a:ext uri="{FF2B5EF4-FFF2-40B4-BE49-F238E27FC236}">
                <a16:creationId xmlns:a16="http://schemas.microsoft.com/office/drawing/2014/main" id="{2FDD24CF-98B6-17E2-446C-7CAF0D9C70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215449"/>
            <a:ext cx="12192000" cy="6457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Footer Placeholder 10">
            <a:extLst>
              <a:ext uri="{FF2B5EF4-FFF2-40B4-BE49-F238E27FC236}">
                <a16:creationId xmlns:a16="http://schemas.microsoft.com/office/drawing/2014/main" id="{396F48AE-46BD-FCDB-BFED-2CBDE0885EB1}"/>
              </a:ext>
            </a:extLst>
          </p:cNvPr>
          <p:cNvSpPr>
            <a:spLocks noGrp="1"/>
          </p:cNvSpPr>
          <p:nvPr>
            <p:ph type="ftr" sz="quarter" idx="11"/>
          </p:nvPr>
        </p:nvSpPr>
        <p:spPr/>
        <p:txBody>
          <a:bodyPr/>
          <a:lstStyle/>
          <a:p>
            <a:r>
              <a:rPr lang="en-US" dirty="0">
                <a:solidFill>
                  <a:schemeClr val="bg1"/>
                </a:solidFill>
              </a:rPr>
              <a:t>Sapienza University of Rome</a:t>
            </a:r>
          </a:p>
        </p:txBody>
      </p:sp>
      <p:sp>
        <p:nvSpPr>
          <p:cNvPr id="12" name="Slide Number Placeholder 11">
            <a:extLst>
              <a:ext uri="{FF2B5EF4-FFF2-40B4-BE49-F238E27FC236}">
                <a16:creationId xmlns:a16="http://schemas.microsoft.com/office/drawing/2014/main" id="{62333045-E666-0FB5-11B7-0AAB5925189A}"/>
              </a:ext>
            </a:extLst>
          </p:cNvPr>
          <p:cNvSpPr>
            <a:spLocks noGrp="1"/>
          </p:cNvSpPr>
          <p:nvPr>
            <p:ph type="sldNum" sz="quarter" idx="12"/>
          </p:nvPr>
        </p:nvSpPr>
        <p:spPr/>
        <p:txBody>
          <a:bodyPr/>
          <a:lstStyle/>
          <a:p>
            <a:fld id="{48F19E39-9933-F648-B2F3-3AC17C0DC986}" type="slidenum">
              <a:rPr lang="en-US" smtClean="0">
                <a:solidFill>
                  <a:schemeClr val="bg1"/>
                </a:solidFill>
              </a:rPr>
              <a:t>17</a:t>
            </a:fld>
            <a:endParaRPr lang="en-US" dirty="0">
              <a:solidFill>
                <a:schemeClr val="bg1"/>
              </a:solidFill>
            </a:endParaRPr>
          </a:p>
        </p:txBody>
      </p:sp>
      <p:sp>
        <p:nvSpPr>
          <p:cNvPr id="2" name="TextBox 1">
            <a:extLst>
              <a:ext uri="{FF2B5EF4-FFF2-40B4-BE49-F238E27FC236}">
                <a16:creationId xmlns:a16="http://schemas.microsoft.com/office/drawing/2014/main" id="{8B12C26C-BE62-7E78-50AE-27D79660A932}"/>
              </a:ext>
            </a:extLst>
          </p:cNvPr>
          <p:cNvSpPr txBox="1"/>
          <p:nvPr/>
        </p:nvSpPr>
        <p:spPr>
          <a:xfrm>
            <a:off x="616225" y="343779"/>
            <a:ext cx="11102010" cy="3200876"/>
          </a:xfrm>
          <a:prstGeom prst="rect">
            <a:avLst/>
          </a:prstGeom>
          <a:noFill/>
        </p:spPr>
        <p:txBody>
          <a:bodyPr wrap="square" rtlCol="0">
            <a:spAutoFit/>
          </a:bodyPr>
          <a:lstStyle/>
          <a:p>
            <a:r>
              <a:rPr lang="en-US" sz="2200" b="1" dirty="0">
                <a:solidFill>
                  <a:srgbClr val="822334"/>
                </a:solidFill>
                <a:latin typeface="Lato" panose="020F0502020204030203" pitchFamily="34" charset="77"/>
              </a:rPr>
              <a:t>Methodology Stage-1: Implementation – Visualization of Results</a:t>
            </a:r>
          </a:p>
          <a:p>
            <a:endParaRPr lang="en-US" b="1" dirty="0">
              <a:latin typeface="Lato" panose="020F0502020204030203" pitchFamily="34" charset="77"/>
            </a:endParaRPr>
          </a:p>
          <a:p>
            <a:r>
              <a:rPr lang="en-US" b="1" dirty="0">
                <a:latin typeface="Lato" panose="020F0502020204030203" pitchFamily="34" charset="77"/>
              </a:rPr>
              <a:t>Enhanced Visualization Details:</a:t>
            </a:r>
          </a:p>
          <a:p>
            <a:endParaRPr lang="en-US" dirty="0">
              <a:latin typeface="Lato" panose="020F0502020204030203" pitchFamily="34" charset="77"/>
            </a:endParaRPr>
          </a:p>
          <a:p>
            <a:pPr marL="285750" indent="-285750">
              <a:buFont typeface="Arial" panose="020B0604020202020204" pitchFamily="34" charset="0"/>
              <a:buChar char="•"/>
            </a:pPr>
            <a:r>
              <a:rPr lang="en-US" dirty="0">
                <a:latin typeface="Lato" panose="020F0502020204030203" pitchFamily="34" charset="77"/>
              </a:rPr>
              <a:t>High-quality generated shapes closely resemble real counterparts.</a:t>
            </a:r>
          </a:p>
          <a:p>
            <a:pPr marL="285750" indent="-285750">
              <a:buFont typeface="Arial" panose="020B0604020202020204" pitchFamily="34" charset="0"/>
              <a:buChar char="•"/>
            </a:pPr>
            <a:r>
              <a:rPr lang="en-US" dirty="0">
                <a:latin typeface="Lato" panose="020F0502020204030203" pitchFamily="34" charset="77"/>
              </a:rPr>
              <a:t>Consistent good Chamfer distances across samples.</a:t>
            </a:r>
          </a:p>
          <a:p>
            <a:pPr marL="285750" indent="-285750">
              <a:buFont typeface="Arial" panose="020B0604020202020204" pitchFamily="34" charset="0"/>
              <a:buChar char="•"/>
            </a:pPr>
            <a:r>
              <a:rPr lang="en-US" dirty="0">
                <a:latin typeface="Lato" panose="020F0502020204030203" pitchFamily="34" charset="77"/>
              </a:rPr>
              <a:t>Interactive 3D visualizations clearly show strengths and weaknesses.</a:t>
            </a:r>
          </a:p>
          <a:p>
            <a:pPr marL="285750" indent="-285750">
              <a:buFont typeface="Arial" panose="020B0604020202020204" pitchFamily="34" charset="0"/>
              <a:buChar char="•"/>
            </a:pPr>
            <a:r>
              <a:rPr lang="en-US" dirty="0">
                <a:latin typeface="Lato" panose="020F0502020204030203" pitchFamily="34" charset="77"/>
              </a:rPr>
              <a:t>Detailed charts highlight model performance metrics effectively.</a:t>
            </a:r>
          </a:p>
          <a:p>
            <a:pPr marL="285750" indent="-285750">
              <a:buFont typeface="Arial" panose="020B0604020202020204" pitchFamily="34" charset="0"/>
              <a:buChar char="•"/>
            </a:pPr>
            <a:r>
              <a:rPr lang="en-US" dirty="0">
                <a:latin typeface="Lato" panose="020F0502020204030203" pitchFamily="34" charset="77"/>
              </a:rPr>
              <a:t>Noted need for improvement in capturing finer local geometric details.</a:t>
            </a:r>
          </a:p>
          <a:p>
            <a:pPr marL="285750" indent="-285750">
              <a:buFont typeface="Arial" panose="020B0604020202020204" pitchFamily="34" charset="0"/>
              <a:buChar char="•"/>
            </a:pPr>
            <a:endParaRPr lang="en-US" dirty="0">
              <a:latin typeface="Lato" panose="020F0502020204030203" pitchFamily="34" charset="77"/>
            </a:endParaRPr>
          </a:p>
          <a:p>
            <a:pPr marL="285750" indent="-285750">
              <a:buFont typeface="Arial" panose="020B0604020202020204" pitchFamily="34" charset="0"/>
              <a:buChar char="•"/>
            </a:pPr>
            <a:endParaRPr lang="en-US" dirty="0">
              <a:latin typeface="Lato" panose="020F0502020204030203" pitchFamily="34" charset="77"/>
            </a:endParaRPr>
          </a:p>
        </p:txBody>
      </p:sp>
      <p:pic>
        <p:nvPicPr>
          <p:cNvPr id="5" name="Picture 4">
            <a:extLst>
              <a:ext uri="{FF2B5EF4-FFF2-40B4-BE49-F238E27FC236}">
                <a16:creationId xmlns:a16="http://schemas.microsoft.com/office/drawing/2014/main" id="{58781CF0-2C5D-D3F3-4446-15E192235667}"/>
              </a:ext>
            </a:extLst>
          </p:cNvPr>
          <p:cNvPicPr>
            <a:picLocks noChangeAspect="1"/>
          </p:cNvPicPr>
          <p:nvPr/>
        </p:nvPicPr>
        <p:blipFill>
          <a:blip r:embed="rId3"/>
          <a:stretch>
            <a:fillRect/>
          </a:stretch>
        </p:blipFill>
        <p:spPr>
          <a:xfrm>
            <a:off x="4479786" y="3616866"/>
            <a:ext cx="3582921" cy="2366080"/>
          </a:xfrm>
          <a:prstGeom prst="rect">
            <a:avLst/>
          </a:prstGeom>
        </p:spPr>
      </p:pic>
      <p:pic>
        <p:nvPicPr>
          <p:cNvPr id="7" name="Picture 6">
            <a:extLst>
              <a:ext uri="{FF2B5EF4-FFF2-40B4-BE49-F238E27FC236}">
                <a16:creationId xmlns:a16="http://schemas.microsoft.com/office/drawing/2014/main" id="{BA508315-9277-B014-4FCA-9C12F50722F1}"/>
              </a:ext>
            </a:extLst>
          </p:cNvPr>
          <p:cNvPicPr>
            <a:picLocks noChangeAspect="1"/>
          </p:cNvPicPr>
          <p:nvPr/>
        </p:nvPicPr>
        <p:blipFill>
          <a:blip r:embed="rId4"/>
          <a:stretch>
            <a:fillRect/>
          </a:stretch>
        </p:blipFill>
        <p:spPr>
          <a:xfrm>
            <a:off x="616225" y="3616866"/>
            <a:ext cx="3582921" cy="2366080"/>
          </a:xfrm>
          <a:prstGeom prst="rect">
            <a:avLst/>
          </a:prstGeom>
        </p:spPr>
      </p:pic>
      <p:pic>
        <p:nvPicPr>
          <p:cNvPr id="9" name="Picture 8">
            <a:extLst>
              <a:ext uri="{FF2B5EF4-FFF2-40B4-BE49-F238E27FC236}">
                <a16:creationId xmlns:a16="http://schemas.microsoft.com/office/drawing/2014/main" id="{1B894AC4-1931-DA99-0F2E-8D6D55018064}"/>
              </a:ext>
            </a:extLst>
          </p:cNvPr>
          <p:cNvPicPr>
            <a:picLocks noChangeAspect="1"/>
          </p:cNvPicPr>
          <p:nvPr/>
        </p:nvPicPr>
        <p:blipFill>
          <a:blip r:embed="rId5"/>
          <a:srcRect l="16356" r="8469" b="11299"/>
          <a:stretch/>
        </p:blipFill>
        <p:spPr>
          <a:xfrm>
            <a:off x="8319432" y="3616866"/>
            <a:ext cx="3559007" cy="1949931"/>
          </a:xfrm>
          <a:prstGeom prst="rect">
            <a:avLst/>
          </a:prstGeom>
        </p:spPr>
      </p:pic>
    </p:spTree>
    <p:extLst>
      <p:ext uri="{BB962C8B-B14F-4D97-AF65-F5344CB8AC3E}">
        <p14:creationId xmlns:p14="http://schemas.microsoft.com/office/powerpoint/2010/main" val="30592102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D0D686-2D63-E3E1-E800-F17D6B9029E3}"/>
            </a:ext>
          </a:extLst>
        </p:cNvPr>
        <p:cNvGrpSpPr/>
        <p:nvPr/>
      </p:nvGrpSpPr>
      <p:grpSpPr>
        <a:xfrm>
          <a:off x="0" y="0"/>
          <a:ext cx="0" cy="0"/>
          <a:chOff x="0" y="0"/>
          <a:chExt cx="0" cy="0"/>
        </a:xfrm>
      </p:grpSpPr>
      <p:pic>
        <p:nvPicPr>
          <p:cNvPr id="4" name="Picture 15" descr="Fondino">
            <a:extLst>
              <a:ext uri="{FF2B5EF4-FFF2-40B4-BE49-F238E27FC236}">
                <a16:creationId xmlns:a16="http://schemas.microsoft.com/office/drawing/2014/main" id="{C55AD2DC-4900-A343-C6CE-49D66EAF24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215449"/>
            <a:ext cx="12192000" cy="6457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Footer Placeholder 10">
            <a:extLst>
              <a:ext uri="{FF2B5EF4-FFF2-40B4-BE49-F238E27FC236}">
                <a16:creationId xmlns:a16="http://schemas.microsoft.com/office/drawing/2014/main" id="{EB4E8DBD-9EB5-AD06-5EEF-D30FC2069D81}"/>
              </a:ext>
            </a:extLst>
          </p:cNvPr>
          <p:cNvSpPr>
            <a:spLocks noGrp="1"/>
          </p:cNvSpPr>
          <p:nvPr>
            <p:ph type="ftr" sz="quarter" idx="11"/>
          </p:nvPr>
        </p:nvSpPr>
        <p:spPr/>
        <p:txBody>
          <a:bodyPr/>
          <a:lstStyle/>
          <a:p>
            <a:r>
              <a:rPr lang="en-US" dirty="0">
                <a:solidFill>
                  <a:schemeClr val="bg1"/>
                </a:solidFill>
              </a:rPr>
              <a:t>Sapienza University of Rome</a:t>
            </a:r>
          </a:p>
        </p:txBody>
      </p:sp>
      <p:sp>
        <p:nvSpPr>
          <p:cNvPr id="12" name="Slide Number Placeholder 11">
            <a:extLst>
              <a:ext uri="{FF2B5EF4-FFF2-40B4-BE49-F238E27FC236}">
                <a16:creationId xmlns:a16="http://schemas.microsoft.com/office/drawing/2014/main" id="{043E4BD6-599E-F538-E6BB-3009B5E541D5}"/>
              </a:ext>
            </a:extLst>
          </p:cNvPr>
          <p:cNvSpPr>
            <a:spLocks noGrp="1"/>
          </p:cNvSpPr>
          <p:nvPr>
            <p:ph type="sldNum" sz="quarter" idx="12"/>
          </p:nvPr>
        </p:nvSpPr>
        <p:spPr/>
        <p:txBody>
          <a:bodyPr/>
          <a:lstStyle/>
          <a:p>
            <a:fld id="{48F19E39-9933-F648-B2F3-3AC17C0DC986}" type="slidenum">
              <a:rPr lang="en-US" smtClean="0">
                <a:solidFill>
                  <a:schemeClr val="bg1"/>
                </a:solidFill>
              </a:rPr>
              <a:t>18</a:t>
            </a:fld>
            <a:endParaRPr lang="en-US" dirty="0">
              <a:solidFill>
                <a:schemeClr val="bg1"/>
              </a:solidFill>
            </a:endParaRPr>
          </a:p>
        </p:txBody>
      </p:sp>
      <p:sp>
        <p:nvSpPr>
          <p:cNvPr id="2" name="TextBox 1">
            <a:extLst>
              <a:ext uri="{FF2B5EF4-FFF2-40B4-BE49-F238E27FC236}">
                <a16:creationId xmlns:a16="http://schemas.microsoft.com/office/drawing/2014/main" id="{DA5BDDB5-0241-D944-4E48-CDB90BF45C29}"/>
              </a:ext>
            </a:extLst>
          </p:cNvPr>
          <p:cNvSpPr txBox="1"/>
          <p:nvPr/>
        </p:nvSpPr>
        <p:spPr>
          <a:xfrm>
            <a:off x="616225" y="343779"/>
            <a:ext cx="11102010" cy="3477875"/>
          </a:xfrm>
          <a:prstGeom prst="rect">
            <a:avLst/>
          </a:prstGeom>
          <a:noFill/>
        </p:spPr>
        <p:txBody>
          <a:bodyPr wrap="square" rtlCol="0">
            <a:spAutoFit/>
          </a:bodyPr>
          <a:lstStyle/>
          <a:p>
            <a:r>
              <a:rPr lang="en-US" sz="2200" b="1" dirty="0">
                <a:solidFill>
                  <a:srgbClr val="822334"/>
                </a:solidFill>
                <a:latin typeface="Lato" panose="020F0502020204030203" pitchFamily="34" charset="77"/>
              </a:rPr>
              <a:t>Interactive 3D Visualizations</a:t>
            </a:r>
          </a:p>
          <a:p>
            <a:endParaRPr lang="en-US" b="1" dirty="0">
              <a:latin typeface="Lato" panose="020F0502020204030203" pitchFamily="34" charset="77"/>
            </a:endParaRPr>
          </a:p>
          <a:p>
            <a:r>
              <a:rPr lang="en-US" b="1" dirty="0">
                <a:latin typeface="Lato" panose="020F0502020204030203" pitchFamily="34" charset="77"/>
              </a:rPr>
              <a:t>Expanded Exploration Tools:</a:t>
            </a:r>
          </a:p>
          <a:p>
            <a:endParaRPr lang="en-US" dirty="0">
              <a:latin typeface="Lato" panose="020F0502020204030203" pitchFamily="34" charset="77"/>
            </a:endParaRPr>
          </a:p>
          <a:p>
            <a:pPr marL="285750" indent="-285750">
              <a:buFont typeface="Arial" panose="020B0604020202020204" pitchFamily="34" charset="0"/>
              <a:buChar char="•"/>
            </a:pPr>
            <a:r>
              <a:rPr lang="en-US" dirty="0" err="1">
                <a:latin typeface="Lato" panose="020F0502020204030203" pitchFamily="34" charset="77"/>
              </a:rPr>
              <a:t>Plotly</a:t>
            </a:r>
            <a:r>
              <a:rPr lang="en-US" dirty="0">
                <a:latin typeface="Lato" panose="020F0502020204030203" pitchFamily="34" charset="77"/>
              </a:rPr>
              <a:t>-based interactive visualizations for intuitive exploration.</a:t>
            </a:r>
          </a:p>
          <a:p>
            <a:pPr marL="285750" indent="-285750">
              <a:buFont typeface="Arial" panose="020B0604020202020204" pitchFamily="34" charset="0"/>
              <a:buChar char="•"/>
            </a:pPr>
            <a:r>
              <a:rPr lang="en-US" dirty="0">
                <a:latin typeface="Lato" panose="020F0502020204030203" pitchFamily="34" charset="77"/>
              </a:rPr>
              <a:t>Direct side-by-side comparisons with original data.</a:t>
            </a:r>
          </a:p>
          <a:p>
            <a:pPr marL="285750" indent="-285750">
              <a:buFont typeface="Arial" panose="020B0604020202020204" pitchFamily="34" charset="0"/>
              <a:buChar char="•"/>
            </a:pPr>
            <a:r>
              <a:rPr lang="en-US" dirty="0">
                <a:latin typeface="Lato" panose="020F0502020204030203" pitchFamily="34" charset="77"/>
              </a:rPr>
              <a:t>Rotate, zoom, and pan functionalities for detailed inspections.</a:t>
            </a:r>
          </a:p>
          <a:p>
            <a:pPr marL="285750" indent="-285750">
              <a:buFont typeface="Arial" panose="020B0604020202020204" pitchFamily="34" charset="0"/>
              <a:buChar char="•"/>
            </a:pPr>
            <a:r>
              <a:rPr lang="en-US" dirty="0">
                <a:latin typeface="Lato" panose="020F0502020204030203" pitchFamily="34" charset="77"/>
              </a:rPr>
              <a:t>Facilitates user-friendly qualitative analyses.</a:t>
            </a:r>
          </a:p>
          <a:p>
            <a:pPr marL="285750" indent="-285750">
              <a:buFont typeface="Arial" panose="020B0604020202020204" pitchFamily="34" charset="0"/>
              <a:buChar char="•"/>
            </a:pPr>
            <a:r>
              <a:rPr lang="en-US" dirty="0">
                <a:latin typeface="Lato" panose="020F0502020204030203" pitchFamily="34" charset="77"/>
              </a:rPr>
              <a:t>Clearly identifies structural similarities and discrepancies.</a:t>
            </a:r>
          </a:p>
          <a:p>
            <a:pPr marL="285750" indent="-285750">
              <a:buFont typeface="Arial" panose="020B0604020202020204" pitchFamily="34" charset="0"/>
              <a:buChar char="•"/>
            </a:pPr>
            <a:endParaRPr lang="en-US" dirty="0">
              <a:latin typeface="Lato" panose="020F0502020204030203" pitchFamily="34" charset="77"/>
            </a:endParaRPr>
          </a:p>
          <a:p>
            <a:r>
              <a:rPr lang="en-US" dirty="0">
                <a:latin typeface="Lato" panose="020F0502020204030203" pitchFamily="34" charset="77"/>
              </a:rPr>
              <a:t>Generated sample Vs Reference sample:</a:t>
            </a:r>
          </a:p>
          <a:p>
            <a:pPr marL="285750" indent="-285750">
              <a:buFont typeface="Arial" panose="020B0604020202020204" pitchFamily="34" charset="0"/>
              <a:buChar char="•"/>
            </a:pPr>
            <a:endParaRPr lang="en-US" dirty="0">
              <a:latin typeface="Lato" panose="020F0502020204030203" pitchFamily="34" charset="77"/>
            </a:endParaRPr>
          </a:p>
        </p:txBody>
      </p:sp>
      <p:pic>
        <p:nvPicPr>
          <p:cNvPr id="5" name="Picture 4">
            <a:extLst>
              <a:ext uri="{FF2B5EF4-FFF2-40B4-BE49-F238E27FC236}">
                <a16:creationId xmlns:a16="http://schemas.microsoft.com/office/drawing/2014/main" id="{4D8EEFED-0C9C-51C1-56A7-28B3218F134B}"/>
              </a:ext>
            </a:extLst>
          </p:cNvPr>
          <p:cNvPicPr>
            <a:picLocks noChangeAspect="1"/>
          </p:cNvPicPr>
          <p:nvPr/>
        </p:nvPicPr>
        <p:blipFill>
          <a:blip r:embed="rId3"/>
          <a:stretch>
            <a:fillRect/>
          </a:stretch>
        </p:blipFill>
        <p:spPr>
          <a:xfrm rot="5400000">
            <a:off x="9160564" y="2333663"/>
            <a:ext cx="1205947" cy="4285884"/>
          </a:xfrm>
          <a:prstGeom prst="rect">
            <a:avLst/>
          </a:prstGeom>
        </p:spPr>
      </p:pic>
      <p:pic>
        <p:nvPicPr>
          <p:cNvPr id="7" name="Picture 6">
            <a:extLst>
              <a:ext uri="{FF2B5EF4-FFF2-40B4-BE49-F238E27FC236}">
                <a16:creationId xmlns:a16="http://schemas.microsoft.com/office/drawing/2014/main" id="{D4042624-7A2A-B2F2-C1D7-E1759BED4EFF}"/>
              </a:ext>
            </a:extLst>
          </p:cNvPr>
          <p:cNvPicPr>
            <a:picLocks noChangeAspect="1"/>
          </p:cNvPicPr>
          <p:nvPr/>
        </p:nvPicPr>
        <p:blipFill>
          <a:blip r:embed="rId4"/>
          <a:stretch>
            <a:fillRect/>
          </a:stretch>
        </p:blipFill>
        <p:spPr>
          <a:xfrm rot="5400000">
            <a:off x="4690136" y="3340090"/>
            <a:ext cx="3064743" cy="2606464"/>
          </a:xfrm>
          <a:prstGeom prst="rect">
            <a:avLst/>
          </a:prstGeom>
        </p:spPr>
      </p:pic>
    </p:spTree>
    <p:extLst>
      <p:ext uri="{BB962C8B-B14F-4D97-AF65-F5344CB8AC3E}">
        <p14:creationId xmlns:p14="http://schemas.microsoft.com/office/powerpoint/2010/main" val="33859663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8EF82D-4081-13CA-8F72-8606AB92DB76}"/>
            </a:ext>
          </a:extLst>
        </p:cNvPr>
        <p:cNvGrpSpPr/>
        <p:nvPr/>
      </p:nvGrpSpPr>
      <p:grpSpPr>
        <a:xfrm>
          <a:off x="0" y="0"/>
          <a:ext cx="0" cy="0"/>
          <a:chOff x="0" y="0"/>
          <a:chExt cx="0" cy="0"/>
        </a:xfrm>
      </p:grpSpPr>
      <p:pic>
        <p:nvPicPr>
          <p:cNvPr id="4" name="Picture 15" descr="Fondino">
            <a:extLst>
              <a:ext uri="{FF2B5EF4-FFF2-40B4-BE49-F238E27FC236}">
                <a16:creationId xmlns:a16="http://schemas.microsoft.com/office/drawing/2014/main" id="{90151AF7-E3BC-1EFF-2DFD-9A3DE53562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215449"/>
            <a:ext cx="12192000" cy="6457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Footer Placeholder 10">
            <a:extLst>
              <a:ext uri="{FF2B5EF4-FFF2-40B4-BE49-F238E27FC236}">
                <a16:creationId xmlns:a16="http://schemas.microsoft.com/office/drawing/2014/main" id="{EA33BF67-B637-8166-4D93-E0C684F73825}"/>
              </a:ext>
            </a:extLst>
          </p:cNvPr>
          <p:cNvSpPr>
            <a:spLocks noGrp="1"/>
          </p:cNvSpPr>
          <p:nvPr>
            <p:ph type="ftr" sz="quarter" idx="11"/>
          </p:nvPr>
        </p:nvSpPr>
        <p:spPr/>
        <p:txBody>
          <a:bodyPr/>
          <a:lstStyle/>
          <a:p>
            <a:r>
              <a:rPr lang="en-US" dirty="0">
                <a:solidFill>
                  <a:schemeClr val="bg1"/>
                </a:solidFill>
              </a:rPr>
              <a:t>Sapienza University of Rome</a:t>
            </a:r>
          </a:p>
        </p:txBody>
      </p:sp>
      <p:sp>
        <p:nvSpPr>
          <p:cNvPr id="12" name="Slide Number Placeholder 11">
            <a:extLst>
              <a:ext uri="{FF2B5EF4-FFF2-40B4-BE49-F238E27FC236}">
                <a16:creationId xmlns:a16="http://schemas.microsoft.com/office/drawing/2014/main" id="{94404268-25DD-C5F9-5B48-625F773CF9B0}"/>
              </a:ext>
            </a:extLst>
          </p:cNvPr>
          <p:cNvSpPr>
            <a:spLocks noGrp="1"/>
          </p:cNvSpPr>
          <p:nvPr>
            <p:ph type="sldNum" sz="quarter" idx="12"/>
          </p:nvPr>
        </p:nvSpPr>
        <p:spPr/>
        <p:txBody>
          <a:bodyPr/>
          <a:lstStyle/>
          <a:p>
            <a:fld id="{48F19E39-9933-F648-B2F3-3AC17C0DC986}" type="slidenum">
              <a:rPr lang="en-US" smtClean="0">
                <a:solidFill>
                  <a:schemeClr val="bg1"/>
                </a:solidFill>
              </a:rPr>
              <a:t>19</a:t>
            </a:fld>
            <a:endParaRPr lang="en-US" dirty="0">
              <a:solidFill>
                <a:schemeClr val="bg1"/>
              </a:solidFill>
            </a:endParaRPr>
          </a:p>
        </p:txBody>
      </p:sp>
      <p:sp>
        <p:nvSpPr>
          <p:cNvPr id="2" name="TextBox 1">
            <a:extLst>
              <a:ext uri="{FF2B5EF4-FFF2-40B4-BE49-F238E27FC236}">
                <a16:creationId xmlns:a16="http://schemas.microsoft.com/office/drawing/2014/main" id="{F8000C65-5415-0F5A-2C5C-E14A27B92020}"/>
              </a:ext>
            </a:extLst>
          </p:cNvPr>
          <p:cNvSpPr txBox="1"/>
          <p:nvPr/>
        </p:nvSpPr>
        <p:spPr>
          <a:xfrm>
            <a:off x="616226" y="343779"/>
            <a:ext cx="11111948" cy="4585871"/>
          </a:xfrm>
          <a:prstGeom prst="rect">
            <a:avLst/>
          </a:prstGeom>
          <a:noFill/>
        </p:spPr>
        <p:txBody>
          <a:bodyPr wrap="square" rtlCol="0">
            <a:spAutoFit/>
          </a:bodyPr>
          <a:lstStyle/>
          <a:p>
            <a:r>
              <a:rPr lang="en-US" sz="2200" b="1" dirty="0">
                <a:solidFill>
                  <a:srgbClr val="822334"/>
                </a:solidFill>
                <a:latin typeface="Lato" panose="020F0502020204030203" pitchFamily="34" charset="77"/>
              </a:rPr>
              <a:t>Methodology Stage-2: Enhancement – Challenges</a:t>
            </a:r>
          </a:p>
          <a:p>
            <a:endParaRPr lang="en-US" b="1" dirty="0">
              <a:latin typeface="Lato" panose="020F0502020204030203" pitchFamily="34" charset="77"/>
            </a:endParaRPr>
          </a:p>
          <a:p>
            <a:pPr marL="285750" indent="-285750" algn="just">
              <a:buFont typeface="Arial" panose="020B0604020202020204" pitchFamily="34" charset="0"/>
              <a:buChar char="•"/>
            </a:pPr>
            <a:r>
              <a:rPr lang="en-US" dirty="0">
                <a:latin typeface="Lato" panose="020F0502020204030203" pitchFamily="34" charset="77"/>
              </a:rPr>
              <a:t>Speed up sampling by </a:t>
            </a:r>
            <a:r>
              <a:rPr lang="en-US" b="1" dirty="0">
                <a:latin typeface="Lato" panose="020F0502020204030203" pitchFamily="34" charset="77"/>
              </a:rPr>
              <a:t>reducing denoising steps </a:t>
            </a:r>
            <a:r>
              <a:rPr lang="en-US" dirty="0">
                <a:latin typeface="Lato" panose="020F0502020204030203" pitchFamily="34" charset="77"/>
              </a:rPr>
              <a:t>from </a:t>
            </a:r>
            <a:r>
              <a:rPr lang="en-US" b="1" dirty="0">
                <a:latin typeface="Lato" panose="020F0502020204030203" pitchFamily="34" charset="77"/>
              </a:rPr>
              <a:t>1000 → 200 </a:t>
            </a:r>
            <a:r>
              <a:rPr lang="en-US" dirty="0">
                <a:latin typeface="Lato" panose="020F0502020204030203" pitchFamily="34" charset="77"/>
              </a:rPr>
              <a:t>without quality loss</a:t>
            </a:r>
          </a:p>
          <a:p>
            <a:pPr marL="285750" indent="-285750" algn="just">
              <a:buFont typeface="Arial" panose="020B0604020202020204" pitchFamily="34" charset="0"/>
              <a:buChar char="•"/>
            </a:pPr>
            <a:r>
              <a:rPr lang="en-US" dirty="0">
                <a:latin typeface="Lato" panose="020F0502020204030203" pitchFamily="34" charset="77"/>
              </a:rPr>
              <a:t>Create a fixed </a:t>
            </a:r>
            <a:r>
              <a:rPr lang="en-US" b="1" dirty="0">
                <a:latin typeface="Lato" panose="020F0502020204030203" pitchFamily="34" charset="77"/>
              </a:rPr>
              <a:t>batch of 64 </a:t>
            </a:r>
            <a:r>
              <a:rPr lang="en-US" dirty="0">
                <a:latin typeface="Lato" panose="020F0502020204030203" pitchFamily="34" charset="77"/>
              </a:rPr>
              <a:t>real “car” point clouds for consistent evaluations, to always test the model against the exact same real examples and compare fairly.</a:t>
            </a:r>
          </a:p>
          <a:p>
            <a:pPr marL="285750" indent="-285750" algn="just">
              <a:buFont typeface="Arial" panose="020B0604020202020204" pitchFamily="34" charset="0"/>
              <a:buChar char="•"/>
            </a:pPr>
            <a:r>
              <a:rPr lang="en-US" b="1" dirty="0">
                <a:latin typeface="Lato" panose="020F0502020204030203" pitchFamily="34" charset="77"/>
              </a:rPr>
              <a:t>Rebuild TIGER </a:t>
            </a:r>
            <a:r>
              <a:rPr lang="en-US" dirty="0">
                <a:latin typeface="Lato" panose="020F0502020204030203" pitchFamily="34" charset="77"/>
              </a:rPr>
              <a:t>and change the actual code of the project to </a:t>
            </a:r>
            <a:r>
              <a:rPr lang="en-US" b="1" dirty="0">
                <a:latin typeface="Lato" panose="020F0502020204030203" pitchFamily="34" charset="77"/>
              </a:rPr>
              <a:t>extract PSPE </a:t>
            </a:r>
            <a:r>
              <a:rPr lang="en-US" dirty="0">
                <a:latin typeface="Lato" panose="020F0502020204030203" pitchFamily="34" charset="77"/>
              </a:rPr>
              <a:t>(128-dim) </a:t>
            </a:r>
            <a:r>
              <a:rPr lang="en-US" b="1" dirty="0">
                <a:latin typeface="Lato" panose="020F0502020204030203" pitchFamily="34" charset="77"/>
              </a:rPr>
              <a:t>and BAPE </a:t>
            </a:r>
            <a:r>
              <a:rPr lang="en-US" dirty="0">
                <a:latin typeface="Lato" panose="020F0502020204030203" pitchFamily="34" charset="77"/>
              </a:rPr>
              <a:t>(1-dim) at t = 0, 100, 199. (Something that was not implemented before)</a:t>
            </a:r>
          </a:p>
          <a:p>
            <a:pPr marL="742950" lvl="1" indent="-285750" algn="just">
              <a:buFont typeface="Arial" panose="020B0604020202020204" pitchFamily="34" charset="0"/>
              <a:buChar char="•"/>
            </a:pPr>
            <a:r>
              <a:rPr lang="en-US" dirty="0">
                <a:latin typeface="Lato" panose="020F0502020204030203" pitchFamily="34" charset="77"/>
              </a:rPr>
              <a:t>Files that are changed -&gt; </a:t>
            </a:r>
            <a:r>
              <a:rPr lang="en-US" dirty="0" err="1">
                <a:latin typeface="Lato" panose="020F0502020204030203" pitchFamily="34" charset="77"/>
              </a:rPr>
              <a:t>train_generation.py</a:t>
            </a:r>
            <a:r>
              <a:rPr lang="en-US" dirty="0">
                <a:latin typeface="Lato" panose="020F0502020204030203" pitchFamily="34" charset="77"/>
              </a:rPr>
              <a:t>, model/</a:t>
            </a:r>
            <a:r>
              <a:rPr lang="en-US" dirty="0" err="1">
                <a:latin typeface="Lato" panose="020F0502020204030203" pitchFamily="34" charset="77"/>
              </a:rPr>
              <a:t>tiger.py</a:t>
            </a:r>
            <a:r>
              <a:rPr lang="en-US" dirty="0">
                <a:latin typeface="Lato" panose="020F0502020204030203" pitchFamily="34" charset="77"/>
              </a:rPr>
              <a:t>, </a:t>
            </a:r>
          </a:p>
          <a:p>
            <a:pPr marL="285750" indent="-285750" algn="just">
              <a:buFont typeface="Arial" panose="020B0604020202020204" pitchFamily="34" charset="0"/>
              <a:buChar char="•"/>
            </a:pPr>
            <a:r>
              <a:rPr lang="en-US" dirty="0">
                <a:latin typeface="Lato" panose="020F0502020204030203" pitchFamily="34" charset="77"/>
              </a:rPr>
              <a:t>Generate </a:t>
            </a:r>
            <a:r>
              <a:rPr lang="en-US" b="1" dirty="0">
                <a:latin typeface="Lato" panose="020F0502020204030203" pitchFamily="34" charset="77"/>
              </a:rPr>
              <a:t>six</a:t>
            </a:r>
            <a:r>
              <a:rPr lang="en-US" dirty="0">
                <a:latin typeface="Lato" panose="020F0502020204030203" pitchFamily="34" charset="77"/>
              </a:rPr>
              <a:t> canonical </a:t>
            </a:r>
            <a:r>
              <a:rPr lang="en-US" b="1" dirty="0">
                <a:latin typeface="Lato" panose="020F0502020204030203" pitchFamily="34" charset="77"/>
              </a:rPr>
              <a:t>shapes (cube, cuboid, sphere, pyramid, torus, plane)</a:t>
            </a:r>
            <a:r>
              <a:rPr lang="en-US" dirty="0">
                <a:latin typeface="Lato" panose="020F0502020204030203" pitchFamily="34" charset="77"/>
              </a:rPr>
              <a:t> to test initialization effects.</a:t>
            </a:r>
          </a:p>
          <a:p>
            <a:pPr marL="285750" indent="-285750" algn="just">
              <a:buFont typeface="Arial" panose="020B0604020202020204" pitchFamily="34" charset="0"/>
              <a:buChar char="•"/>
            </a:pPr>
            <a:r>
              <a:rPr lang="en-US" b="1" dirty="0">
                <a:latin typeface="Lato" panose="020F0502020204030203" pitchFamily="34" charset="77"/>
              </a:rPr>
              <a:t>Manage large tensors</a:t>
            </a:r>
            <a:r>
              <a:rPr lang="en-US" dirty="0">
                <a:latin typeface="Lato" panose="020F0502020204030203" pitchFamily="34" charset="77"/>
              </a:rPr>
              <a:t> (192×128×2048 PSPE arrays) on a 40 GB A100 without </a:t>
            </a:r>
            <a:r>
              <a:rPr lang="en-US" b="1" dirty="0">
                <a:latin typeface="Lato" panose="020F0502020204030203" pitchFamily="34" charset="77"/>
              </a:rPr>
              <a:t>OOMs</a:t>
            </a:r>
            <a:r>
              <a:rPr lang="en-US" dirty="0">
                <a:latin typeface="Lato" panose="020F0502020204030203" pitchFamily="34" charset="77"/>
              </a:rPr>
              <a:t>. (without Crashing session) -&gt;</a:t>
            </a:r>
            <a:r>
              <a:rPr lang="en-US" b="1" dirty="0">
                <a:latin typeface="Lato" panose="020F0502020204030203" pitchFamily="34" charset="77"/>
              </a:rPr>
              <a:t> Processed the giant array in smaller batches.</a:t>
            </a:r>
          </a:p>
          <a:p>
            <a:pPr marL="285750" indent="-285750" algn="just">
              <a:buFont typeface="Arial" panose="020B0604020202020204" pitchFamily="34" charset="0"/>
              <a:buChar char="•"/>
            </a:pPr>
            <a:r>
              <a:rPr lang="en-US" dirty="0">
                <a:latin typeface="Lato" panose="020F0502020204030203" pitchFamily="34" charset="77"/>
              </a:rPr>
              <a:t>We made sure the new feature extraction steps (PSPE/BAPE) didn’t slow down the model.</a:t>
            </a:r>
          </a:p>
          <a:p>
            <a:pPr marL="285750" indent="-285750" algn="just">
              <a:buFont typeface="Arial" panose="020B0604020202020204" pitchFamily="34" charset="0"/>
              <a:buChar char="•"/>
            </a:pPr>
            <a:r>
              <a:rPr lang="en-US" dirty="0">
                <a:latin typeface="Lato" panose="020F0502020204030203" pitchFamily="34" charset="77"/>
              </a:rPr>
              <a:t>Balance GPU/CPU memory by clearing caches </a:t>
            </a:r>
          </a:p>
          <a:p>
            <a:pPr marL="742950" lvl="1" indent="-285750" algn="just">
              <a:buFont typeface="Arial" panose="020B0604020202020204" pitchFamily="34" charset="0"/>
              <a:buChar char="•"/>
            </a:pPr>
            <a:r>
              <a:rPr lang="en-US" dirty="0">
                <a:latin typeface="Lato" panose="020F0502020204030203" pitchFamily="34" charset="77"/>
              </a:rPr>
              <a:t>(</a:t>
            </a:r>
            <a:r>
              <a:rPr lang="en-US" dirty="0" err="1">
                <a:latin typeface="Lato" panose="020F0502020204030203" pitchFamily="34" charset="77"/>
              </a:rPr>
              <a:t>gc.collect</a:t>
            </a:r>
            <a:r>
              <a:rPr lang="en-US" dirty="0">
                <a:latin typeface="Lato" panose="020F0502020204030203" pitchFamily="34" charset="77"/>
              </a:rPr>
              <a:t>(), </a:t>
            </a:r>
            <a:r>
              <a:rPr lang="en-US" dirty="0" err="1">
                <a:latin typeface="Lato" panose="020F0502020204030203" pitchFamily="34" charset="77"/>
              </a:rPr>
              <a:t>torch.cuda.empty_cache</a:t>
            </a:r>
            <a:r>
              <a:rPr lang="en-US" dirty="0">
                <a:latin typeface="Lato" panose="020F0502020204030203" pitchFamily="34" charset="77"/>
              </a:rPr>
              <a:t>()) and moving data as needed</a:t>
            </a:r>
          </a:p>
          <a:p>
            <a:pPr marL="285750" indent="-285750" algn="just">
              <a:buFont typeface="Arial" panose="020B0604020202020204" pitchFamily="34" charset="0"/>
              <a:buChar char="•"/>
            </a:pPr>
            <a:r>
              <a:rPr lang="en-US" dirty="0">
                <a:latin typeface="Lato" panose="020F0502020204030203" pitchFamily="34" charset="77"/>
              </a:rPr>
              <a:t>Maintain repeatability: save </a:t>
            </a:r>
            <a:r>
              <a:rPr lang="en-US" dirty="0" err="1">
                <a:latin typeface="Lato" panose="020F0502020204030203" pitchFamily="34" charset="77"/>
              </a:rPr>
              <a:t>real_car_batch.npy</a:t>
            </a:r>
            <a:r>
              <a:rPr lang="en-US" dirty="0">
                <a:latin typeface="Lato" panose="020F0502020204030203" pitchFamily="34" charset="77"/>
              </a:rPr>
              <a:t> and generated_&lt;shape&gt;.</a:t>
            </a:r>
            <a:r>
              <a:rPr lang="en-US" dirty="0" err="1">
                <a:latin typeface="Lato" panose="020F0502020204030203" pitchFamily="34" charset="77"/>
              </a:rPr>
              <a:t>npy</a:t>
            </a:r>
            <a:r>
              <a:rPr lang="en-US" dirty="0">
                <a:latin typeface="Lato" panose="020F0502020204030203" pitchFamily="34" charset="77"/>
              </a:rPr>
              <a:t> for downstream analysis</a:t>
            </a:r>
          </a:p>
          <a:p>
            <a:pPr algn="just">
              <a:buFont typeface="Arial" panose="020B0604020202020204" pitchFamily="34" charset="0"/>
              <a:buChar char="•"/>
            </a:pPr>
            <a:endParaRPr lang="en-US" dirty="0">
              <a:latin typeface="Lato" panose="020F0502020204030203" pitchFamily="34" charset="77"/>
            </a:endParaRPr>
          </a:p>
        </p:txBody>
      </p:sp>
      <p:pic>
        <p:nvPicPr>
          <p:cNvPr id="3" name="Picture 2">
            <a:extLst>
              <a:ext uri="{FF2B5EF4-FFF2-40B4-BE49-F238E27FC236}">
                <a16:creationId xmlns:a16="http://schemas.microsoft.com/office/drawing/2014/main" id="{D151B9CD-4A6D-E0B4-7770-C8FCBAE6880F}"/>
              </a:ext>
            </a:extLst>
          </p:cNvPr>
          <p:cNvPicPr>
            <a:picLocks noChangeAspect="1"/>
          </p:cNvPicPr>
          <p:nvPr/>
        </p:nvPicPr>
        <p:blipFill>
          <a:blip r:embed="rId3"/>
          <a:srcRect l="3056" t="79349" r="31752" b="1785"/>
          <a:stretch/>
        </p:blipFill>
        <p:spPr>
          <a:xfrm>
            <a:off x="4432852" y="4719670"/>
            <a:ext cx="4465982" cy="1251827"/>
          </a:xfrm>
          <a:prstGeom prst="rect">
            <a:avLst/>
          </a:prstGeom>
        </p:spPr>
      </p:pic>
      <p:pic>
        <p:nvPicPr>
          <p:cNvPr id="6" name="Picture 5">
            <a:extLst>
              <a:ext uri="{FF2B5EF4-FFF2-40B4-BE49-F238E27FC236}">
                <a16:creationId xmlns:a16="http://schemas.microsoft.com/office/drawing/2014/main" id="{5C12DAFA-21D2-8812-72DA-7F686E03CBF6}"/>
              </a:ext>
            </a:extLst>
          </p:cNvPr>
          <p:cNvPicPr>
            <a:picLocks noChangeAspect="1"/>
          </p:cNvPicPr>
          <p:nvPr/>
        </p:nvPicPr>
        <p:blipFill>
          <a:blip r:embed="rId3"/>
          <a:srcRect t="18148" r="49954" b="59821"/>
          <a:stretch/>
        </p:blipFill>
        <p:spPr>
          <a:xfrm>
            <a:off x="858079" y="4719670"/>
            <a:ext cx="3180521" cy="1356079"/>
          </a:xfrm>
          <a:prstGeom prst="rect">
            <a:avLst/>
          </a:prstGeom>
        </p:spPr>
      </p:pic>
    </p:spTree>
    <p:extLst>
      <p:ext uri="{BB962C8B-B14F-4D97-AF65-F5344CB8AC3E}">
        <p14:creationId xmlns:p14="http://schemas.microsoft.com/office/powerpoint/2010/main" val="38443576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5" descr="Fondino">
            <a:extLst>
              <a:ext uri="{FF2B5EF4-FFF2-40B4-BE49-F238E27FC236}">
                <a16:creationId xmlns:a16="http://schemas.microsoft.com/office/drawing/2014/main" id="{DBD821E8-3354-7535-EC13-817D28E082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215449"/>
            <a:ext cx="12192000" cy="6457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Footer Placeholder 10">
            <a:extLst>
              <a:ext uri="{FF2B5EF4-FFF2-40B4-BE49-F238E27FC236}">
                <a16:creationId xmlns:a16="http://schemas.microsoft.com/office/drawing/2014/main" id="{EEB8FA11-B90D-462B-2C75-69B11774F454}"/>
              </a:ext>
            </a:extLst>
          </p:cNvPr>
          <p:cNvSpPr>
            <a:spLocks noGrp="1"/>
          </p:cNvSpPr>
          <p:nvPr>
            <p:ph type="ftr" sz="quarter" idx="11"/>
          </p:nvPr>
        </p:nvSpPr>
        <p:spPr/>
        <p:txBody>
          <a:bodyPr/>
          <a:lstStyle/>
          <a:p>
            <a:r>
              <a:rPr lang="en-US" dirty="0">
                <a:solidFill>
                  <a:schemeClr val="bg1"/>
                </a:solidFill>
              </a:rPr>
              <a:t>Sapienza University of Rome</a:t>
            </a:r>
          </a:p>
        </p:txBody>
      </p:sp>
      <p:sp>
        <p:nvSpPr>
          <p:cNvPr id="12" name="Slide Number Placeholder 11">
            <a:extLst>
              <a:ext uri="{FF2B5EF4-FFF2-40B4-BE49-F238E27FC236}">
                <a16:creationId xmlns:a16="http://schemas.microsoft.com/office/drawing/2014/main" id="{93EE6864-9854-8F88-F097-07FDF4A8AF9D}"/>
              </a:ext>
            </a:extLst>
          </p:cNvPr>
          <p:cNvSpPr>
            <a:spLocks noGrp="1"/>
          </p:cNvSpPr>
          <p:nvPr>
            <p:ph type="sldNum" sz="quarter" idx="12"/>
          </p:nvPr>
        </p:nvSpPr>
        <p:spPr/>
        <p:txBody>
          <a:bodyPr/>
          <a:lstStyle/>
          <a:p>
            <a:fld id="{48F19E39-9933-F648-B2F3-3AC17C0DC986}" type="slidenum">
              <a:rPr lang="en-US" smtClean="0">
                <a:solidFill>
                  <a:schemeClr val="bg1"/>
                </a:solidFill>
              </a:rPr>
              <a:t>2</a:t>
            </a:fld>
            <a:endParaRPr lang="en-US" dirty="0">
              <a:solidFill>
                <a:schemeClr val="bg1"/>
              </a:solidFill>
            </a:endParaRPr>
          </a:p>
        </p:txBody>
      </p:sp>
      <p:sp>
        <p:nvSpPr>
          <p:cNvPr id="2" name="TextBox 1">
            <a:extLst>
              <a:ext uri="{FF2B5EF4-FFF2-40B4-BE49-F238E27FC236}">
                <a16:creationId xmlns:a16="http://schemas.microsoft.com/office/drawing/2014/main" id="{1040313F-6D0F-1BFC-FF63-C0855154F7EF}"/>
              </a:ext>
            </a:extLst>
          </p:cNvPr>
          <p:cNvSpPr txBox="1"/>
          <p:nvPr/>
        </p:nvSpPr>
        <p:spPr>
          <a:xfrm>
            <a:off x="616226" y="343779"/>
            <a:ext cx="8110332" cy="5878532"/>
          </a:xfrm>
          <a:prstGeom prst="rect">
            <a:avLst/>
          </a:prstGeom>
          <a:noFill/>
        </p:spPr>
        <p:txBody>
          <a:bodyPr wrap="square" rtlCol="0">
            <a:spAutoFit/>
          </a:bodyPr>
          <a:lstStyle/>
          <a:p>
            <a:r>
              <a:rPr lang="en-US" sz="2200" b="1" dirty="0">
                <a:solidFill>
                  <a:srgbClr val="822334"/>
                </a:solidFill>
                <a:latin typeface="Lato" panose="020F0502020204030203" pitchFamily="34" charset="77"/>
              </a:rPr>
              <a:t>Motivation Behind the Project – Why TIGER Was Needed</a:t>
            </a:r>
          </a:p>
          <a:p>
            <a:endParaRPr lang="en-US" dirty="0">
              <a:latin typeface="Lato" panose="020F0502020204030203" pitchFamily="34" charset="77"/>
            </a:endParaRPr>
          </a:p>
          <a:p>
            <a:r>
              <a:rPr lang="en-US" dirty="0">
                <a:latin typeface="Lato" panose="020F0502020204030203" pitchFamily="34" charset="77"/>
              </a:rPr>
              <a:t>TIGER is a new diffusion-based model that generates 3D point clouds — sets of 3D coordinates representing object shapes like chairs or cars. It uses both </a:t>
            </a:r>
            <a:r>
              <a:rPr lang="en-US" b="1" dirty="0">
                <a:latin typeface="Lato" panose="020F0502020204030203" pitchFamily="34" charset="77"/>
              </a:rPr>
              <a:t>CNNs and Transformers</a:t>
            </a:r>
            <a:r>
              <a:rPr lang="en-US" dirty="0">
                <a:latin typeface="Lato" panose="020F0502020204030203" pitchFamily="34" charset="77"/>
              </a:rPr>
              <a:t> and adapts their role </a:t>
            </a:r>
            <a:r>
              <a:rPr lang="en-US" b="1" dirty="0">
                <a:latin typeface="Lato" panose="020F0502020204030203" pitchFamily="34" charset="77"/>
              </a:rPr>
              <a:t>over time</a:t>
            </a:r>
            <a:r>
              <a:rPr lang="en-US" dirty="0">
                <a:latin typeface="Lato" panose="020F0502020204030203" pitchFamily="34" charset="77"/>
              </a:rPr>
              <a:t> during denoising. This results in </a:t>
            </a:r>
            <a:r>
              <a:rPr lang="en-US" b="1" dirty="0">
                <a:latin typeface="Lato" panose="020F0502020204030203" pitchFamily="34" charset="77"/>
              </a:rPr>
              <a:t>better shape quality</a:t>
            </a:r>
            <a:r>
              <a:rPr lang="en-US" dirty="0">
                <a:latin typeface="Lato" panose="020F0502020204030203" pitchFamily="34" charset="77"/>
              </a:rPr>
              <a:t>, </a:t>
            </a:r>
            <a:r>
              <a:rPr lang="en-US" b="1" dirty="0">
                <a:latin typeface="Lato" panose="020F0502020204030203" pitchFamily="34" charset="77"/>
              </a:rPr>
              <a:t>sharper detail</a:t>
            </a:r>
            <a:r>
              <a:rPr lang="en-US" dirty="0">
                <a:latin typeface="Lato" panose="020F0502020204030203" pitchFamily="34" charset="77"/>
              </a:rPr>
              <a:t>, and </a:t>
            </a:r>
            <a:r>
              <a:rPr lang="en-US" b="1" dirty="0">
                <a:latin typeface="Lato" panose="020F0502020204030203" pitchFamily="34" charset="77"/>
              </a:rPr>
              <a:t>faster training</a:t>
            </a:r>
            <a:r>
              <a:rPr lang="en-US" dirty="0">
                <a:latin typeface="Lato" panose="020F0502020204030203" pitchFamily="34" charset="77"/>
              </a:rPr>
              <a:t> than previous models.</a:t>
            </a:r>
            <a:r>
              <a:rPr lang="en-US" sz="1200" dirty="0">
                <a:latin typeface="Lato" panose="020F0502020204030203" pitchFamily="34" charset="77"/>
              </a:rPr>
              <a:t> </a:t>
            </a:r>
            <a:br>
              <a:rPr lang="en-US" sz="1200" dirty="0">
                <a:latin typeface="Lato" panose="020F0502020204030203" pitchFamily="34" charset="77"/>
              </a:rPr>
            </a:br>
            <a:endParaRPr lang="en-US" sz="1200" b="1" dirty="0">
              <a:latin typeface="Lato" panose="020F0502020204030203" pitchFamily="34" charset="77"/>
            </a:endParaRPr>
          </a:p>
          <a:p>
            <a:r>
              <a:rPr lang="en-US" b="1" dirty="0">
                <a:latin typeface="Lato" panose="020F0502020204030203" pitchFamily="34" charset="77"/>
              </a:rPr>
              <a:t>Why They did this project?</a:t>
            </a:r>
            <a:endParaRPr lang="en-US" dirty="0">
              <a:latin typeface="Lato" panose="020F0502020204030203" pitchFamily="34" charset="77"/>
            </a:endParaRPr>
          </a:p>
          <a:p>
            <a:pPr marL="742950" lvl="1" indent="-285750">
              <a:buFont typeface="Arial" panose="020B0604020202020204" pitchFamily="34" charset="0"/>
              <a:buChar char="•"/>
            </a:pPr>
            <a:r>
              <a:rPr lang="en-US" dirty="0">
                <a:latin typeface="Lato" panose="020F0502020204030203" pitchFamily="34" charset="77"/>
              </a:rPr>
              <a:t>Most works were on 2D objects. Not 3D objects. </a:t>
            </a:r>
          </a:p>
          <a:p>
            <a:pPr marL="742950" lvl="1" indent="-285750">
              <a:buFont typeface="Arial" panose="020B0604020202020204" pitchFamily="34" charset="0"/>
              <a:buChar char="•"/>
            </a:pPr>
            <a:r>
              <a:rPr lang="en-US" dirty="0">
                <a:latin typeface="Lato" panose="020F0502020204030203" pitchFamily="34" charset="77"/>
              </a:rPr>
              <a:t>Previous models used either </a:t>
            </a:r>
            <a:r>
              <a:rPr lang="en-US" b="1" dirty="0">
                <a:latin typeface="Lato" panose="020F0502020204030203" pitchFamily="34" charset="77"/>
              </a:rPr>
              <a:t>CNNs</a:t>
            </a:r>
            <a:r>
              <a:rPr lang="en-US" dirty="0">
                <a:latin typeface="Lato" panose="020F0502020204030203" pitchFamily="34" charset="77"/>
              </a:rPr>
              <a:t> (good for </a:t>
            </a:r>
            <a:r>
              <a:rPr lang="en-US" b="1" dirty="0">
                <a:latin typeface="Lato" panose="020F0502020204030203" pitchFamily="34" charset="77"/>
              </a:rPr>
              <a:t>local details</a:t>
            </a:r>
            <a:r>
              <a:rPr lang="en-US" dirty="0">
                <a:latin typeface="Lato" panose="020F0502020204030203" pitchFamily="34" charset="77"/>
              </a:rPr>
              <a:t>) or </a:t>
            </a:r>
            <a:r>
              <a:rPr lang="en-US" b="1" dirty="0">
                <a:latin typeface="Lato" panose="020F0502020204030203" pitchFamily="34" charset="77"/>
              </a:rPr>
              <a:t>Transformers</a:t>
            </a:r>
            <a:r>
              <a:rPr lang="en-US" dirty="0">
                <a:latin typeface="Lato" panose="020F0502020204030203" pitchFamily="34" charset="77"/>
              </a:rPr>
              <a:t> (good for </a:t>
            </a:r>
            <a:r>
              <a:rPr lang="en-US" b="1" dirty="0">
                <a:latin typeface="Lato" panose="020F0502020204030203" pitchFamily="34" charset="77"/>
              </a:rPr>
              <a:t>global shape</a:t>
            </a:r>
            <a:r>
              <a:rPr lang="en-US" dirty="0">
                <a:latin typeface="Lato" panose="020F0502020204030203" pitchFamily="34" charset="77"/>
              </a:rPr>
              <a:t>) — not both.</a:t>
            </a:r>
          </a:p>
          <a:p>
            <a:pPr marL="742950" lvl="1" indent="-285750">
              <a:buFont typeface="Arial" panose="020B0604020202020204" pitchFamily="34" charset="0"/>
              <a:buChar char="•"/>
            </a:pPr>
            <a:r>
              <a:rPr lang="en-US" dirty="0">
                <a:latin typeface="Lato" panose="020F0502020204030203" pitchFamily="34" charset="77"/>
              </a:rPr>
              <a:t>They treat all timesteps in the diffusion process equally.</a:t>
            </a:r>
          </a:p>
          <a:p>
            <a:pPr lvl="1"/>
            <a:endParaRPr lang="en-US" dirty="0">
              <a:latin typeface="Lato" panose="020F0502020204030203" pitchFamily="34" charset="77"/>
            </a:endParaRPr>
          </a:p>
          <a:p>
            <a:r>
              <a:rPr lang="en-US" b="1" dirty="0">
                <a:latin typeface="Lato" panose="020F0502020204030203" pitchFamily="34" charset="77"/>
              </a:rPr>
              <a:t>The motivation:</a:t>
            </a:r>
            <a:endParaRPr lang="en-US" dirty="0">
              <a:latin typeface="Lato" panose="020F0502020204030203" pitchFamily="34" charset="77"/>
            </a:endParaRPr>
          </a:p>
          <a:p>
            <a:pPr marL="742950" lvl="1" indent="-285750">
              <a:buFont typeface="Arial" panose="020B0604020202020204" pitchFamily="34" charset="0"/>
              <a:buChar char="•"/>
            </a:pPr>
            <a:r>
              <a:rPr lang="en-US" dirty="0">
                <a:latin typeface="Lato" panose="020F0502020204030203" pitchFamily="34" charset="77"/>
              </a:rPr>
              <a:t>There was a need in 3D </a:t>
            </a:r>
            <a:r>
              <a:rPr lang="en-US" dirty="0" err="1">
                <a:latin typeface="Lato" panose="020F0502020204030203" pitchFamily="34" charset="77"/>
              </a:rPr>
              <a:t>softwares</a:t>
            </a:r>
            <a:r>
              <a:rPr lang="en-US" dirty="0">
                <a:latin typeface="Lato" panose="020F0502020204030203" pitchFamily="34" charset="77"/>
              </a:rPr>
              <a:t> to generate 3D objects using AI.</a:t>
            </a:r>
          </a:p>
          <a:p>
            <a:pPr marL="742950" lvl="1" indent="-285750">
              <a:buFont typeface="Arial" panose="020B0604020202020204" pitchFamily="34" charset="0"/>
              <a:buChar char="•"/>
            </a:pPr>
            <a:r>
              <a:rPr lang="en-US" dirty="0">
                <a:latin typeface="Lato" panose="020F0502020204030203" pitchFamily="34" charset="77"/>
              </a:rPr>
              <a:t>Generate a model that combines both CNNs and Transformers to work both on general and details of the data-points, dynamically.</a:t>
            </a:r>
          </a:p>
          <a:p>
            <a:pPr lvl="1"/>
            <a:endParaRPr lang="en-US" dirty="0">
              <a:latin typeface="Lato" panose="020F0502020204030203" pitchFamily="34" charset="77"/>
            </a:endParaRPr>
          </a:p>
          <a:p>
            <a:r>
              <a:rPr lang="en-US" b="1" dirty="0">
                <a:latin typeface="Lato" panose="020F0502020204030203" pitchFamily="34" charset="77"/>
              </a:rPr>
              <a:t>Goal of TIGER:</a:t>
            </a:r>
            <a:r>
              <a:rPr lang="en-US" dirty="0">
                <a:latin typeface="Lato" panose="020F0502020204030203" pitchFamily="34" charset="77"/>
              </a:rPr>
              <a:t> Create a model that combines </a:t>
            </a:r>
            <a:r>
              <a:rPr lang="en-US" b="1" dirty="0">
                <a:latin typeface="Lato" panose="020F0502020204030203" pitchFamily="34" charset="77"/>
              </a:rPr>
              <a:t>CNNs and Transformers</a:t>
            </a:r>
            <a:r>
              <a:rPr lang="en-US" dirty="0">
                <a:latin typeface="Lato" panose="020F0502020204030203" pitchFamily="34" charset="77"/>
              </a:rPr>
              <a:t> and </a:t>
            </a:r>
            <a:r>
              <a:rPr lang="en-US" b="1" dirty="0">
                <a:latin typeface="Lato" panose="020F0502020204030203" pitchFamily="34" charset="77"/>
              </a:rPr>
              <a:t>adjusts their influence over time</a:t>
            </a:r>
            <a:r>
              <a:rPr lang="en-US" dirty="0">
                <a:latin typeface="Lato" panose="020F0502020204030203" pitchFamily="34" charset="77"/>
              </a:rPr>
              <a:t> for better 3D shape generation.</a:t>
            </a:r>
          </a:p>
        </p:txBody>
      </p:sp>
      <p:pic>
        <p:nvPicPr>
          <p:cNvPr id="3" name="Picture 2">
            <a:extLst>
              <a:ext uri="{FF2B5EF4-FFF2-40B4-BE49-F238E27FC236}">
                <a16:creationId xmlns:a16="http://schemas.microsoft.com/office/drawing/2014/main" id="{5BECC7A2-620F-535B-6A9A-6B8D763F21C1}"/>
              </a:ext>
            </a:extLst>
          </p:cNvPr>
          <p:cNvPicPr>
            <a:picLocks noChangeAspect="1"/>
          </p:cNvPicPr>
          <p:nvPr/>
        </p:nvPicPr>
        <p:blipFill>
          <a:blip r:embed="rId3"/>
          <a:stretch>
            <a:fillRect/>
          </a:stretch>
        </p:blipFill>
        <p:spPr>
          <a:xfrm>
            <a:off x="7709571" y="2118871"/>
            <a:ext cx="4249407" cy="2284164"/>
          </a:xfrm>
          <a:prstGeom prst="rect">
            <a:avLst/>
          </a:prstGeom>
        </p:spPr>
      </p:pic>
    </p:spTree>
    <p:extLst>
      <p:ext uri="{BB962C8B-B14F-4D97-AF65-F5344CB8AC3E}">
        <p14:creationId xmlns:p14="http://schemas.microsoft.com/office/powerpoint/2010/main" val="32420566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92B812-3E94-4401-833D-1C697710EC21}"/>
            </a:ext>
          </a:extLst>
        </p:cNvPr>
        <p:cNvGrpSpPr/>
        <p:nvPr/>
      </p:nvGrpSpPr>
      <p:grpSpPr>
        <a:xfrm>
          <a:off x="0" y="0"/>
          <a:ext cx="0" cy="0"/>
          <a:chOff x="0" y="0"/>
          <a:chExt cx="0" cy="0"/>
        </a:xfrm>
      </p:grpSpPr>
      <p:pic>
        <p:nvPicPr>
          <p:cNvPr id="4" name="Picture 15" descr="Fondino">
            <a:extLst>
              <a:ext uri="{FF2B5EF4-FFF2-40B4-BE49-F238E27FC236}">
                <a16:creationId xmlns:a16="http://schemas.microsoft.com/office/drawing/2014/main" id="{C846048C-9834-1768-39E5-BB2D670AAB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215449"/>
            <a:ext cx="12192000" cy="6457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Footer Placeholder 10">
            <a:extLst>
              <a:ext uri="{FF2B5EF4-FFF2-40B4-BE49-F238E27FC236}">
                <a16:creationId xmlns:a16="http://schemas.microsoft.com/office/drawing/2014/main" id="{60032A98-FAC8-3747-6AD1-9248A4398414}"/>
              </a:ext>
            </a:extLst>
          </p:cNvPr>
          <p:cNvSpPr>
            <a:spLocks noGrp="1"/>
          </p:cNvSpPr>
          <p:nvPr>
            <p:ph type="ftr" sz="quarter" idx="11"/>
          </p:nvPr>
        </p:nvSpPr>
        <p:spPr/>
        <p:txBody>
          <a:bodyPr/>
          <a:lstStyle/>
          <a:p>
            <a:r>
              <a:rPr lang="en-US" dirty="0">
                <a:solidFill>
                  <a:schemeClr val="bg1"/>
                </a:solidFill>
              </a:rPr>
              <a:t>Sapienza University of Rome</a:t>
            </a:r>
          </a:p>
        </p:txBody>
      </p:sp>
      <p:sp>
        <p:nvSpPr>
          <p:cNvPr id="12" name="Slide Number Placeholder 11">
            <a:extLst>
              <a:ext uri="{FF2B5EF4-FFF2-40B4-BE49-F238E27FC236}">
                <a16:creationId xmlns:a16="http://schemas.microsoft.com/office/drawing/2014/main" id="{891ADB13-E88D-238C-5C46-5249675E7DE8}"/>
              </a:ext>
            </a:extLst>
          </p:cNvPr>
          <p:cNvSpPr>
            <a:spLocks noGrp="1"/>
          </p:cNvSpPr>
          <p:nvPr>
            <p:ph type="sldNum" sz="quarter" idx="12"/>
          </p:nvPr>
        </p:nvSpPr>
        <p:spPr/>
        <p:txBody>
          <a:bodyPr/>
          <a:lstStyle/>
          <a:p>
            <a:fld id="{48F19E39-9933-F648-B2F3-3AC17C0DC986}" type="slidenum">
              <a:rPr lang="en-US" smtClean="0">
                <a:solidFill>
                  <a:schemeClr val="bg1"/>
                </a:solidFill>
              </a:rPr>
              <a:t>20</a:t>
            </a:fld>
            <a:endParaRPr lang="en-US" dirty="0">
              <a:solidFill>
                <a:schemeClr val="bg1"/>
              </a:solidFill>
            </a:endParaRPr>
          </a:p>
        </p:txBody>
      </p:sp>
      <p:sp>
        <p:nvSpPr>
          <p:cNvPr id="2" name="TextBox 1">
            <a:extLst>
              <a:ext uri="{FF2B5EF4-FFF2-40B4-BE49-F238E27FC236}">
                <a16:creationId xmlns:a16="http://schemas.microsoft.com/office/drawing/2014/main" id="{7635A8A5-A390-A150-E647-BBB4A9320665}"/>
              </a:ext>
            </a:extLst>
          </p:cNvPr>
          <p:cNvSpPr txBox="1"/>
          <p:nvPr/>
        </p:nvSpPr>
        <p:spPr>
          <a:xfrm>
            <a:off x="616225" y="343779"/>
            <a:ext cx="11102010" cy="4308872"/>
          </a:xfrm>
          <a:prstGeom prst="rect">
            <a:avLst/>
          </a:prstGeom>
          <a:noFill/>
        </p:spPr>
        <p:txBody>
          <a:bodyPr wrap="square" rtlCol="0">
            <a:spAutoFit/>
          </a:bodyPr>
          <a:lstStyle/>
          <a:p>
            <a:r>
              <a:rPr lang="en-US" sz="2200" b="1" dirty="0">
                <a:solidFill>
                  <a:srgbClr val="822334"/>
                </a:solidFill>
                <a:latin typeface="Lato" panose="020F0502020204030203" pitchFamily="34" charset="77"/>
              </a:rPr>
              <a:t>Methodology Stage-2: Enhancement – Steps we went through</a:t>
            </a:r>
          </a:p>
          <a:p>
            <a:endParaRPr lang="en-US" b="1" dirty="0">
              <a:latin typeface="Lato" panose="020F0502020204030203" pitchFamily="34" charset="77"/>
            </a:endParaRPr>
          </a:p>
          <a:p>
            <a:pPr marL="285750" indent="-285750" algn="just">
              <a:buFont typeface="Arial" panose="020B0604020202020204" pitchFamily="34" charset="0"/>
              <a:buChar char="•"/>
            </a:pPr>
            <a:r>
              <a:rPr lang="en-US" dirty="0">
                <a:latin typeface="Lato" panose="020F0502020204030203" pitchFamily="34" charset="77"/>
              </a:rPr>
              <a:t>Locate and </a:t>
            </a:r>
            <a:r>
              <a:rPr lang="en-US" b="1" dirty="0">
                <a:latin typeface="Lato" panose="020F0502020204030203" pitchFamily="34" charset="77"/>
              </a:rPr>
              <a:t>load</a:t>
            </a:r>
            <a:r>
              <a:rPr lang="en-US" dirty="0">
                <a:latin typeface="Lato" panose="020F0502020204030203" pitchFamily="34" charset="77"/>
              </a:rPr>
              <a:t> the </a:t>
            </a:r>
            <a:r>
              <a:rPr lang="en-US" b="1" dirty="0">
                <a:latin typeface="Lato" panose="020F0502020204030203" pitchFamily="34" charset="77"/>
              </a:rPr>
              <a:t>latest epoch_199.pth</a:t>
            </a:r>
            <a:r>
              <a:rPr lang="en-US" dirty="0">
                <a:latin typeface="Lato" panose="020F0502020204030203" pitchFamily="34" charset="77"/>
              </a:rPr>
              <a:t> checkpoint, confirm </a:t>
            </a:r>
            <a:r>
              <a:rPr lang="en-US" dirty="0" err="1">
                <a:latin typeface="Lato" panose="020F0502020204030203" pitchFamily="34" charset="77"/>
              </a:rPr>
              <a:t>embed_dim</a:t>
            </a:r>
            <a:r>
              <a:rPr lang="en-US" dirty="0">
                <a:latin typeface="Lato" panose="020F0502020204030203" pitchFamily="34" charset="77"/>
              </a:rPr>
              <a:t>=128 on CPU</a:t>
            </a:r>
          </a:p>
          <a:p>
            <a:pPr marL="285750" indent="-285750" algn="just">
              <a:buFont typeface="Arial" panose="020B0604020202020204" pitchFamily="34" charset="0"/>
              <a:buChar char="•"/>
            </a:pPr>
            <a:r>
              <a:rPr lang="en-US" dirty="0">
                <a:latin typeface="Lato" panose="020F0502020204030203" pitchFamily="34" charset="77"/>
              </a:rPr>
              <a:t>Override inference arguments: </a:t>
            </a:r>
            <a:r>
              <a:rPr lang="en-US" b="1" dirty="0">
                <a:latin typeface="Lato" panose="020F0502020204030203" pitchFamily="34" charset="77"/>
              </a:rPr>
              <a:t>category="car", distribution="single", </a:t>
            </a:r>
            <a:r>
              <a:rPr lang="en-US" b="1" dirty="0" err="1">
                <a:latin typeface="Lato" panose="020F0502020204030203" pitchFamily="34" charset="77"/>
              </a:rPr>
              <a:t>time_num</a:t>
            </a:r>
            <a:r>
              <a:rPr lang="en-US" b="1" dirty="0">
                <a:latin typeface="Lato" panose="020F0502020204030203" pitchFamily="34" charset="77"/>
              </a:rPr>
              <a:t>=200</a:t>
            </a:r>
          </a:p>
          <a:p>
            <a:pPr marL="285750" indent="-285750" algn="just">
              <a:buFont typeface="Arial" panose="020B0604020202020204" pitchFamily="34" charset="0"/>
              <a:buChar char="•"/>
            </a:pPr>
            <a:r>
              <a:rPr lang="en-US" b="1" dirty="0">
                <a:latin typeface="Lato" panose="020F0502020204030203" pitchFamily="34" charset="77"/>
              </a:rPr>
              <a:t>Built a new schedule for adding/removing noise</a:t>
            </a:r>
            <a:r>
              <a:rPr lang="en-US" dirty="0">
                <a:latin typeface="Lato" panose="020F0502020204030203" pitchFamily="34" charset="77"/>
              </a:rPr>
              <a:t> that matches 200 steps instead of 1000.</a:t>
            </a:r>
          </a:p>
          <a:p>
            <a:pPr marL="285750" indent="-285750" algn="just">
              <a:buFont typeface="Arial" panose="020B0604020202020204" pitchFamily="34" charset="0"/>
              <a:buChar char="•"/>
            </a:pPr>
            <a:r>
              <a:rPr lang="en-US" dirty="0">
                <a:latin typeface="Lato" panose="020F0502020204030203" pitchFamily="34" charset="77"/>
              </a:rPr>
              <a:t>Used TIGER’s data-loader to grab </a:t>
            </a:r>
            <a:r>
              <a:rPr lang="en-US" b="1" dirty="0">
                <a:latin typeface="Lato" panose="020F0502020204030203" pitchFamily="34" charset="77"/>
              </a:rPr>
              <a:t>64 real car samples from the validation </a:t>
            </a:r>
            <a:r>
              <a:rPr lang="en-US" dirty="0">
                <a:latin typeface="Lato" panose="020F0502020204030203" pitchFamily="34" charset="77"/>
              </a:rPr>
              <a:t>set and saved them in one array.</a:t>
            </a:r>
          </a:p>
          <a:p>
            <a:pPr marL="285750" indent="-285750" algn="just">
              <a:buFont typeface="Arial" panose="020B0604020202020204" pitchFamily="34" charset="0"/>
              <a:buChar char="•"/>
            </a:pPr>
            <a:r>
              <a:rPr lang="en-US" b="1" dirty="0">
                <a:latin typeface="Lato" panose="020F0502020204030203" pitchFamily="34" charset="77"/>
              </a:rPr>
              <a:t>Defined all model building blocks </a:t>
            </a:r>
            <a:r>
              <a:rPr lang="en-US" dirty="0">
                <a:latin typeface="Lato" panose="020F0502020204030203" pitchFamily="34" charset="77"/>
              </a:rPr>
              <a:t>(like MLPs, convolution layers, attention layers, time masks) in a clear, modular way.</a:t>
            </a:r>
          </a:p>
          <a:p>
            <a:pPr marL="285750" indent="-285750" algn="just">
              <a:buFont typeface="Arial" panose="020B0604020202020204" pitchFamily="34" charset="0"/>
              <a:buChar char="•"/>
            </a:pPr>
            <a:r>
              <a:rPr lang="en-US" dirty="0">
                <a:latin typeface="Lato" panose="020F0502020204030203" pitchFamily="34" charset="77"/>
              </a:rPr>
              <a:t>Modified the code so that during generation </a:t>
            </a:r>
            <a:r>
              <a:rPr lang="en-US" b="1" dirty="0">
                <a:latin typeface="Lato" panose="020F0502020204030203" pitchFamily="34" charset="77"/>
              </a:rPr>
              <a:t>(at step 0, 100, and 199)</a:t>
            </a:r>
            <a:r>
              <a:rPr lang="en-US" dirty="0">
                <a:latin typeface="Lato" panose="020F0502020204030203" pitchFamily="34" charset="77"/>
              </a:rPr>
              <a:t>, the </a:t>
            </a:r>
            <a:r>
              <a:rPr lang="en-US" b="1" dirty="0">
                <a:latin typeface="Lato" panose="020F0502020204030203" pitchFamily="34" charset="77"/>
              </a:rPr>
              <a:t>model saves out the PSPE and BAPE</a:t>
            </a:r>
            <a:r>
              <a:rPr lang="en-US" dirty="0">
                <a:latin typeface="Lato" panose="020F0502020204030203" pitchFamily="34" charset="77"/>
              </a:rPr>
              <a:t> features for later analysis.</a:t>
            </a:r>
          </a:p>
          <a:p>
            <a:pPr marL="285750" indent="-285750" algn="just">
              <a:buFont typeface="Arial" panose="020B0604020202020204" pitchFamily="34" charset="0"/>
              <a:buChar char="•"/>
            </a:pPr>
            <a:r>
              <a:rPr lang="en-US" b="1" dirty="0">
                <a:latin typeface="Lato" panose="020F0502020204030203" pitchFamily="34" charset="77"/>
              </a:rPr>
              <a:t>For each </a:t>
            </a:r>
            <a:r>
              <a:rPr lang="en-US" dirty="0">
                <a:latin typeface="Lato" panose="020F0502020204030203" pitchFamily="34" charset="77"/>
              </a:rPr>
              <a:t>of the</a:t>
            </a:r>
            <a:r>
              <a:rPr lang="en-US" b="1" dirty="0">
                <a:latin typeface="Lato" panose="020F0502020204030203" pitchFamily="34" charset="77"/>
              </a:rPr>
              <a:t> six</a:t>
            </a:r>
            <a:r>
              <a:rPr lang="en-US" dirty="0">
                <a:latin typeface="Lato" panose="020F0502020204030203" pitchFamily="34" charset="77"/>
              </a:rPr>
              <a:t> starting shapes, we </a:t>
            </a:r>
            <a:r>
              <a:rPr lang="en-US" b="1" dirty="0">
                <a:latin typeface="Lato" panose="020F0502020204030203" pitchFamily="34" charset="77"/>
              </a:rPr>
              <a:t>generated 32 different “cars”</a:t>
            </a:r>
            <a:r>
              <a:rPr lang="en-US" dirty="0">
                <a:latin typeface="Lato" panose="020F0502020204030203" pitchFamily="34" charset="77"/>
              </a:rPr>
              <a:t> (192 total batch), </a:t>
            </a:r>
            <a:r>
              <a:rPr lang="en-US" b="1" dirty="0">
                <a:latin typeface="Lato" panose="020F0502020204030203" pitchFamily="34" charset="77"/>
              </a:rPr>
              <a:t>saving both the generated data and the extracted PSPE/BAPE features.</a:t>
            </a:r>
            <a:r>
              <a:rPr lang="en-US" dirty="0">
                <a:latin typeface="Lato" panose="020F0502020204030203" pitchFamily="34" charset="77"/>
              </a:rPr>
              <a:t> </a:t>
            </a:r>
          </a:p>
          <a:p>
            <a:pPr marL="285750" indent="-285750" algn="just">
              <a:buFont typeface="Arial" panose="020B0604020202020204" pitchFamily="34" charset="0"/>
              <a:buChar char="•"/>
            </a:pPr>
            <a:r>
              <a:rPr lang="en-US" dirty="0">
                <a:latin typeface="Lato" panose="020F0502020204030203" pitchFamily="34" charset="77"/>
              </a:rPr>
              <a:t>For Visualizing, we cleared GPU memory, </a:t>
            </a:r>
            <a:r>
              <a:rPr lang="en-US" b="1" dirty="0">
                <a:latin typeface="Lato" panose="020F0502020204030203" pitchFamily="34" charset="77"/>
              </a:rPr>
              <a:t>subsample k = 32 points</a:t>
            </a:r>
            <a:r>
              <a:rPr lang="en-US" dirty="0">
                <a:latin typeface="Lato" panose="020F0502020204030203" pitchFamily="34" charset="77"/>
              </a:rPr>
              <a:t>, run PCA on PSPE (reducing features 4096→2) and BAPE (32→2), plot embeddings for t = 0, 100, 199</a:t>
            </a:r>
          </a:p>
          <a:p>
            <a:pPr algn="just">
              <a:buFont typeface="Arial" panose="020B0604020202020204" pitchFamily="34" charset="0"/>
              <a:buChar char="•"/>
            </a:pPr>
            <a:endParaRPr lang="en-US" dirty="0">
              <a:latin typeface="Lato" panose="020F0502020204030203" pitchFamily="34" charset="77"/>
            </a:endParaRPr>
          </a:p>
        </p:txBody>
      </p:sp>
      <p:pic>
        <p:nvPicPr>
          <p:cNvPr id="5" name="Picture 4">
            <a:extLst>
              <a:ext uri="{FF2B5EF4-FFF2-40B4-BE49-F238E27FC236}">
                <a16:creationId xmlns:a16="http://schemas.microsoft.com/office/drawing/2014/main" id="{BFFA5CF1-A494-8857-E3F9-ED3443C4AF65}"/>
              </a:ext>
            </a:extLst>
          </p:cNvPr>
          <p:cNvPicPr>
            <a:picLocks noChangeAspect="1"/>
          </p:cNvPicPr>
          <p:nvPr/>
        </p:nvPicPr>
        <p:blipFill>
          <a:blip r:embed="rId3"/>
          <a:srcRect t="39341"/>
          <a:stretch/>
        </p:blipFill>
        <p:spPr>
          <a:xfrm>
            <a:off x="4038600" y="4377671"/>
            <a:ext cx="3598637" cy="1767327"/>
          </a:xfrm>
          <a:prstGeom prst="rect">
            <a:avLst/>
          </a:prstGeom>
        </p:spPr>
      </p:pic>
    </p:spTree>
    <p:extLst>
      <p:ext uri="{BB962C8B-B14F-4D97-AF65-F5344CB8AC3E}">
        <p14:creationId xmlns:p14="http://schemas.microsoft.com/office/powerpoint/2010/main" val="27401788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998502-1E15-EA6E-51F5-0FB0A2DABE77}"/>
            </a:ext>
          </a:extLst>
        </p:cNvPr>
        <p:cNvGrpSpPr/>
        <p:nvPr/>
      </p:nvGrpSpPr>
      <p:grpSpPr>
        <a:xfrm>
          <a:off x="0" y="0"/>
          <a:ext cx="0" cy="0"/>
          <a:chOff x="0" y="0"/>
          <a:chExt cx="0" cy="0"/>
        </a:xfrm>
      </p:grpSpPr>
      <p:pic>
        <p:nvPicPr>
          <p:cNvPr id="4" name="Picture 15" descr="Fondino">
            <a:extLst>
              <a:ext uri="{FF2B5EF4-FFF2-40B4-BE49-F238E27FC236}">
                <a16:creationId xmlns:a16="http://schemas.microsoft.com/office/drawing/2014/main" id="{BBC88250-935E-824B-147C-EC3638A7392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215449"/>
            <a:ext cx="12192000" cy="6457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Footer Placeholder 10">
            <a:extLst>
              <a:ext uri="{FF2B5EF4-FFF2-40B4-BE49-F238E27FC236}">
                <a16:creationId xmlns:a16="http://schemas.microsoft.com/office/drawing/2014/main" id="{11972CFB-13D1-316B-A42B-2EBF9779DDF5}"/>
              </a:ext>
            </a:extLst>
          </p:cNvPr>
          <p:cNvSpPr>
            <a:spLocks noGrp="1"/>
          </p:cNvSpPr>
          <p:nvPr>
            <p:ph type="ftr" sz="quarter" idx="11"/>
          </p:nvPr>
        </p:nvSpPr>
        <p:spPr/>
        <p:txBody>
          <a:bodyPr/>
          <a:lstStyle/>
          <a:p>
            <a:r>
              <a:rPr lang="en-US" dirty="0">
                <a:solidFill>
                  <a:schemeClr val="bg1"/>
                </a:solidFill>
              </a:rPr>
              <a:t>Sapienza University of Rome</a:t>
            </a:r>
          </a:p>
        </p:txBody>
      </p:sp>
      <p:sp>
        <p:nvSpPr>
          <p:cNvPr id="12" name="Slide Number Placeholder 11">
            <a:extLst>
              <a:ext uri="{FF2B5EF4-FFF2-40B4-BE49-F238E27FC236}">
                <a16:creationId xmlns:a16="http://schemas.microsoft.com/office/drawing/2014/main" id="{7158571C-E989-9A95-E946-00974566B81E}"/>
              </a:ext>
            </a:extLst>
          </p:cNvPr>
          <p:cNvSpPr>
            <a:spLocks noGrp="1"/>
          </p:cNvSpPr>
          <p:nvPr>
            <p:ph type="sldNum" sz="quarter" idx="12"/>
          </p:nvPr>
        </p:nvSpPr>
        <p:spPr/>
        <p:txBody>
          <a:bodyPr/>
          <a:lstStyle/>
          <a:p>
            <a:fld id="{48F19E39-9933-F648-B2F3-3AC17C0DC986}" type="slidenum">
              <a:rPr lang="en-US" smtClean="0">
                <a:solidFill>
                  <a:schemeClr val="bg1"/>
                </a:solidFill>
              </a:rPr>
              <a:t>21</a:t>
            </a:fld>
            <a:endParaRPr lang="en-US" dirty="0">
              <a:solidFill>
                <a:schemeClr val="bg1"/>
              </a:solidFill>
            </a:endParaRPr>
          </a:p>
        </p:txBody>
      </p:sp>
      <p:sp>
        <p:nvSpPr>
          <p:cNvPr id="2" name="TextBox 1">
            <a:extLst>
              <a:ext uri="{FF2B5EF4-FFF2-40B4-BE49-F238E27FC236}">
                <a16:creationId xmlns:a16="http://schemas.microsoft.com/office/drawing/2014/main" id="{4AD29877-289E-90A8-405C-20531950F461}"/>
              </a:ext>
            </a:extLst>
          </p:cNvPr>
          <p:cNvSpPr txBox="1"/>
          <p:nvPr/>
        </p:nvSpPr>
        <p:spPr>
          <a:xfrm>
            <a:off x="616224" y="343779"/>
            <a:ext cx="6211959" cy="5416868"/>
          </a:xfrm>
          <a:prstGeom prst="rect">
            <a:avLst/>
          </a:prstGeom>
          <a:noFill/>
        </p:spPr>
        <p:txBody>
          <a:bodyPr wrap="square" rtlCol="0">
            <a:spAutoFit/>
          </a:bodyPr>
          <a:lstStyle/>
          <a:p>
            <a:pPr algn="just"/>
            <a:r>
              <a:rPr lang="en-US" sz="2200" b="1" dirty="0">
                <a:solidFill>
                  <a:srgbClr val="822334"/>
                </a:solidFill>
                <a:latin typeface="Lato" panose="020F0502020204030203" pitchFamily="34" charset="77"/>
              </a:rPr>
              <a:t>PSPE &amp; B</a:t>
            </a:r>
            <a:r>
              <a:rPr lang="el-GR" sz="2200" b="1" dirty="0">
                <a:solidFill>
                  <a:srgbClr val="822334"/>
                </a:solidFill>
                <a:latin typeface="Lato" panose="020F0502020204030203" pitchFamily="34" charset="77"/>
              </a:rPr>
              <a:t>λ</a:t>
            </a:r>
            <a:r>
              <a:rPr lang="en-US" sz="2200" b="1" dirty="0">
                <a:solidFill>
                  <a:srgbClr val="822334"/>
                </a:solidFill>
                <a:latin typeface="Lato" panose="020F0502020204030203" pitchFamily="34" charset="77"/>
              </a:rPr>
              <a:t>PE Encoding Results</a:t>
            </a:r>
          </a:p>
          <a:p>
            <a:pPr algn="just"/>
            <a:endParaRPr lang="en-US" b="1" dirty="0">
              <a:latin typeface="Lato" panose="020F0502020204030203" pitchFamily="34" charset="77"/>
            </a:endParaRPr>
          </a:p>
          <a:p>
            <a:pPr algn="just"/>
            <a:r>
              <a:rPr lang="en-US" b="1" dirty="0">
                <a:latin typeface="Lato" panose="020F0502020204030203" pitchFamily="34" charset="77"/>
              </a:rPr>
              <a:t>At (t = 0):</a:t>
            </a:r>
          </a:p>
          <a:p>
            <a:pPr lvl="1" algn="just"/>
            <a:r>
              <a:rPr lang="en-US" b="1" dirty="0">
                <a:latin typeface="Lato" panose="020F0502020204030203" pitchFamily="34" charset="77"/>
              </a:rPr>
              <a:t>PSPE (sample 0 &amp; batch average):</a:t>
            </a:r>
            <a:endParaRPr lang="en-US" dirty="0">
              <a:latin typeface="Lato" panose="020F0502020204030203" pitchFamily="34" charset="77"/>
            </a:endParaRPr>
          </a:p>
          <a:p>
            <a:pPr marL="1200150" lvl="2" indent="-285750" algn="just">
              <a:buFont typeface="Arial" panose="020B0604020202020204" pitchFamily="34" charset="0"/>
              <a:buChar char="•"/>
            </a:pPr>
            <a:r>
              <a:rPr lang="en-US" dirty="0">
                <a:latin typeface="Lato" panose="020F0502020204030203" pitchFamily="34" charset="77"/>
              </a:rPr>
              <a:t>Half of the feature channels are fully “on” (bright yellow, value ≈ 1.0).</a:t>
            </a:r>
          </a:p>
          <a:p>
            <a:pPr marL="1200150" lvl="2" indent="-285750" algn="just">
              <a:buFont typeface="Arial" panose="020B0604020202020204" pitchFamily="34" charset="0"/>
              <a:buChar char="•"/>
            </a:pPr>
            <a:r>
              <a:rPr lang="en-US" dirty="0">
                <a:latin typeface="Lato" panose="020F0502020204030203" pitchFamily="34" charset="77"/>
              </a:rPr>
              <a:t>The other half are fully “off” (dark, value ≈ 0.0).</a:t>
            </a:r>
          </a:p>
          <a:p>
            <a:pPr marL="1200150" lvl="2" indent="-285750" algn="just">
              <a:buFont typeface="Arial" panose="020B0604020202020204" pitchFamily="34" charset="0"/>
              <a:buChar char="•"/>
            </a:pPr>
            <a:r>
              <a:rPr lang="en-US" dirty="0">
                <a:latin typeface="Lato" panose="020F0502020204030203" pitchFamily="34" charset="77"/>
              </a:rPr>
              <a:t>In other words, at the very start the position encoding is almost the same for every point, there isn’t much useful information yet.</a:t>
            </a:r>
          </a:p>
          <a:p>
            <a:pPr lvl="1" algn="just"/>
            <a:r>
              <a:rPr lang="en-US" b="1" dirty="0">
                <a:latin typeface="Lato" panose="020F0502020204030203" pitchFamily="34" charset="77"/>
              </a:rPr>
              <a:t>BAPE (sample 0):</a:t>
            </a:r>
            <a:endParaRPr lang="en-US" dirty="0">
              <a:latin typeface="Lato" panose="020F0502020204030203" pitchFamily="34" charset="77"/>
            </a:endParaRPr>
          </a:p>
          <a:p>
            <a:pPr marL="1200150" lvl="2" indent="-285750" algn="just">
              <a:buFont typeface="Arial" panose="020B0604020202020204" pitchFamily="34" charset="0"/>
              <a:buChar char="•"/>
            </a:pPr>
            <a:r>
              <a:rPr lang="en-US" dirty="0">
                <a:latin typeface="Lato" panose="020F0502020204030203" pitchFamily="34" charset="77"/>
              </a:rPr>
              <a:t>You see thin vertical stripes of 0s and 1s—each point is either “on” or “off” in a purely binary way.</a:t>
            </a:r>
          </a:p>
          <a:p>
            <a:pPr lvl="1" algn="just"/>
            <a:r>
              <a:rPr lang="en-US" b="1" dirty="0">
                <a:latin typeface="Lato" panose="020F0502020204030203" pitchFamily="34" charset="77"/>
              </a:rPr>
              <a:t>BAPE (batch average):</a:t>
            </a:r>
            <a:endParaRPr lang="en-US" dirty="0">
              <a:latin typeface="Lato" panose="020F0502020204030203" pitchFamily="34" charset="77"/>
            </a:endParaRPr>
          </a:p>
          <a:p>
            <a:pPr marL="1200150" lvl="2" indent="-285750" algn="just">
              <a:buFont typeface="Arial" panose="020B0604020202020204" pitchFamily="34" charset="0"/>
              <a:buChar char="•"/>
            </a:pPr>
            <a:r>
              <a:rPr lang="en-US" dirty="0">
                <a:latin typeface="Lato" panose="020F0502020204030203" pitchFamily="34" charset="77"/>
              </a:rPr>
              <a:t>When you average those 0s and 1s over all samples, you get values around 0.5 (pinkish).</a:t>
            </a:r>
          </a:p>
          <a:p>
            <a:pPr marL="1200150" lvl="2" indent="-285750" algn="just">
              <a:buFont typeface="Arial" panose="020B0604020202020204" pitchFamily="34" charset="0"/>
              <a:buChar char="•"/>
            </a:pPr>
            <a:r>
              <a:rPr lang="en-US" dirty="0">
                <a:latin typeface="Lato" panose="020F0502020204030203" pitchFamily="34" charset="77"/>
              </a:rPr>
              <a:t>That simply means half of the points across the batch are 0 and half are 1, so on average it’s about 0.5.</a:t>
            </a:r>
          </a:p>
        </p:txBody>
      </p:sp>
      <p:sp>
        <p:nvSpPr>
          <p:cNvPr id="3" name="TextBox 2">
            <a:extLst>
              <a:ext uri="{FF2B5EF4-FFF2-40B4-BE49-F238E27FC236}">
                <a16:creationId xmlns:a16="http://schemas.microsoft.com/office/drawing/2014/main" id="{60F886E0-7B61-48B9-4BCD-5B396156F6C3}"/>
              </a:ext>
            </a:extLst>
          </p:cNvPr>
          <p:cNvSpPr txBox="1"/>
          <p:nvPr/>
        </p:nvSpPr>
        <p:spPr>
          <a:xfrm>
            <a:off x="6871064" y="4263441"/>
            <a:ext cx="4923558" cy="1200329"/>
          </a:xfrm>
          <a:prstGeom prst="rect">
            <a:avLst/>
          </a:prstGeom>
          <a:noFill/>
        </p:spPr>
        <p:txBody>
          <a:bodyPr wrap="square" rtlCol="0">
            <a:spAutoFit/>
          </a:bodyPr>
          <a:lstStyle/>
          <a:p>
            <a:pPr marL="285750" indent="-285750" algn="just">
              <a:buFont typeface="Arial" panose="020B0604020202020204" pitchFamily="34" charset="0"/>
              <a:buChar char="•"/>
            </a:pPr>
            <a:r>
              <a:rPr lang="en-US" dirty="0">
                <a:latin typeface="Lato" panose="020F0502020204030203" pitchFamily="34" charset="77"/>
              </a:rPr>
              <a:t>both PSPE and BAPE are very simple: PSPE is almost binary across half its dimensions, and BAPE is just 0/1 for each point. There’s little to no useful positional information yet.</a:t>
            </a:r>
          </a:p>
        </p:txBody>
      </p:sp>
      <p:pic>
        <p:nvPicPr>
          <p:cNvPr id="6" name="Picture 5">
            <a:extLst>
              <a:ext uri="{FF2B5EF4-FFF2-40B4-BE49-F238E27FC236}">
                <a16:creationId xmlns:a16="http://schemas.microsoft.com/office/drawing/2014/main" id="{D449DA88-3C10-C22A-B05E-516A2EDD1B4A}"/>
              </a:ext>
            </a:extLst>
          </p:cNvPr>
          <p:cNvPicPr>
            <a:picLocks noChangeAspect="1"/>
          </p:cNvPicPr>
          <p:nvPr/>
        </p:nvPicPr>
        <p:blipFill>
          <a:blip r:embed="rId3"/>
          <a:stretch>
            <a:fillRect/>
          </a:stretch>
        </p:blipFill>
        <p:spPr>
          <a:xfrm>
            <a:off x="6821932" y="1394230"/>
            <a:ext cx="5015571" cy="2700692"/>
          </a:xfrm>
          <a:prstGeom prst="rect">
            <a:avLst/>
          </a:prstGeom>
        </p:spPr>
      </p:pic>
    </p:spTree>
    <p:extLst>
      <p:ext uri="{BB962C8B-B14F-4D97-AF65-F5344CB8AC3E}">
        <p14:creationId xmlns:p14="http://schemas.microsoft.com/office/powerpoint/2010/main" val="946226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F80D20-058E-8035-43FB-C9D8DE453EF4}"/>
            </a:ext>
          </a:extLst>
        </p:cNvPr>
        <p:cNvGrpSpPr/>
        <p:nvPr/>
      </p:nvGrpSpPr>
      <p:grpSpPr>
        <a:xfrm>
          <a:off x="0" y="0"/>
          <a:ext cx="0" cy="0"/>
          <a:chOff x="0" y="0"/>
          <a:chExt cx="0" cy="0"/>
        </a:xfrm>
      </p:grpSpPr>
      <p:pic>
        <p:nvPicPr>
          <p:cNvPr id="4" name="Picture 15" descr="Fondino">
            <a:extLst>
              <a:ext uri="{FF2B5EF4-FFF2-40B4-BE49-F238E27FC236}">
                <a16:creationId xmlns:a16="http://schemas.microsoft.com/office/drawing/2014/main" id="{601647A9-34B6-9B8B-DCD2-0AB84F32F02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215449"/>
            <a:ext cx="12192000" cy="6457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Footer Placeholder 10">
            <a:extLst>
              <a:ext uri="{FF2B5EF4-FFF2-40B4-BE49-F238E27FC236}">
                <a16:creationId xmlns:a16="http://schemas.microsoft.com/office/drawing/2014/main" id="{48D31D6C-4F1F-C645-C900-2AC51B8CDBF6}"/>
              </a:ext>
            </a:extLst>
          </p:cNvPr>
          <p:cNvSpPr>
            <a:spLocks noGrp="1"/>
          </p:cNvSpPr>
          <p:nvPr>
            <p:ph type="ftr" sz="quarter" idx="11"/>
          </p:nvPr>
        </p:nvSpPr>
        <p:spPr/>
        <p:txBody>
          <a:bodyPr/>
          <a:lstStyle/>
          <a:p>
            <a:r>
              <a:rPr lang="en-US" dirty="0">
                <a:solidFill>
                  <a:schemeClr val="bg1"/>
                </a:solidFill>
              </a:rPr>
              <a:t>Sapienza University of Rome</a:t>
            </a:r>
          </a:p>
        </p:txBody>
      </p:sp>
      <p:sp>
        <p:nvSpPr>
          <p:cNvPr id="12" name="Slide Number Placeholder 11">
            <a:extLst>
              <a:ext uri="{FF2B5EF4-FFF2-40B4-BE49-F238E27FC236}">
                <a16:creationId xmlns:a16="http://schemas.microsoft.com/office/drawing/2014/main" id="{BE4663EB-94F5-5FAB-7ED2-AD34E3AFAA6B}"/>
              </a:ext>
            </a:extLst>
          </p:cNvPr>
          <p:cNvSpPr>
            <a:spLocks noGrp="1"/>
          </p:cNvSpPr>
          <p:nvPr>
            <p:ph type="sldNum" sz="quarter" idx="12"/>
          </p:nvPr>
        </p:nvSpPr>
        <p:spPr/>
        <p:txBody>
          <a:bodyPr/>
          <a:lstStyle/>
          <a:p>
            <a:fld id="{48F19E39-9933-F648-B2F3-3AC17C0DC986}" type="slidenum">
              <a:rPr lang="en-US" smtClean="0">
                <a:solidFill>
                  <a:schemeClr val="bg1"/>
                </a:solidFill>
              </a:rPr>
              <a:t>22</a:t>
            </a:fld>
            <a:endParaRPr lang="en-US" dirty="0">
              <a:solidFill>
                <a:schemeClr val="bg1"/>
              </a:solidFill>
            </a:endParaRPr>
          </a:p>
        </p:txBody>
      </p:sp>
      <p:sp>
        <p:nvSpPr>
          <p:cNvPr id="2" name="TextBox 1">
            <a:extLst>
              <a:ext uri="{FF2B5EF4-FFF2-40B4-BE49-F238E27FC236}">
                <a16:creationId xmlns:a16="http://schemas.microsoft.com/office/drawing/2014/main" id="{E267B4FC-D707-CE68-D541-A2A346E2D476}"/>
              </a:ext>
            </a:extLst>
          </p:cNvPr>
          <p:cNvSpPr txBox="1"/>
          <p:nvPr/>
        </p:nvSpPr>
        <p:spPr>
          <a:xfrm>
            <a:off x="616224" y="343779"/>
            <a:ext cx="6023115" cy="4862870"/>
          </a:xfrm>
          <a:prstGeom prst="rect">
            <a:avLst/>
          </a:prstGeom>
          <a:noFill/>
        </p:spPr>
        <p:txBody>
          <a:bodyPr wrap="square" rtlCol="0">
            <a:spAutoFit/>
          </a:bodyPr>
          <a:lstStyle/>
          <a:p>
            <a:r>
              <a:rPr lang="en-US" sz="2200" b="1" dirty="0">
                <a:solidFill>
                  <a:srgbClr val="822334"/>
                </a:solidFill>
                <a:latin typeface="Lato" panose="020F0502020204030203" pitchFamily="34" charset="77"/>
              </a:rPr>
              <a:t>PSPE &amp; B</a:t>
            </a:r>
            <a:r>
              <a:rPr lang="el-GR" sz="2200" b="1" dirty="0">
                <a:solidFill>
                  <a:srgbClr val="822334"/>
                </a:solidFill>
                <a:latin typeface="Lato" panose="020F0502020204030203" pitchFamily="34" charset="77"/>
              </a:rPr>
              <a:t>λ</a:t>
            </a:r>
            <a:r>
              <a:rPr lang="en-US" sz="2200" b="1" dirty="0">
                <a:solidFill>
                  <a:srgbClr val="822334"/>
                </a:solidFill>
                <a:latin typeface="Lato" panose="020F0502020204030203" pitchFamily="34" charset="77"/>
              </a:rPr>
              <a:t>PE Encoding Results</a:t>
            </a:r>
          </a:p>
          <a:p>
            <a:endParaRPr lang="en-US" b="1" dirty="0">
              <a:latin typeface="Lato" panose="020F0502020204030203" pitchFamily="34" charset="77"/>
            </a:endParaRPr>
          </a:p>
          <a:p>
            <a:r>
              <a:rPr lang="en-US" b="1" dirty="0">
                <a:latin typeface="Lato" panose="020F0502020204030203" pitchFamily="34" charset="77"/>
              </a:rPr>
              <a:t>At (t = 100):</a:t>
            </a:r>
          </a:p>
          <a:p>
            <a:pPr lvl="1"/>
            <a:r>
              <a:rPr lang="en-US" b="1" dirty="0">
                <a:latin typeface="Lato" panose="020F0502020204030203" pitchFamily="34" charset="77"/>
              </a:rPr>
              <a:t>PSPE (sample 0 &amp; batch average):</a:t>
            </a:r>
            <a:endParaRPr lang="en-US" dirty="0">
              <a:latin typeface="Lato" panose="020F0502020204030203" pitchFamily="34" charset="77"/>
            </a:endParaRPr>
          </a:p>
          <a:p>
            <a:pPr marL="1200150" lvl="2" indent="-285750">
              <a:buFont typeface="Arial" panose="020B0604020202020204" pitchFamily="34" charset="0"/>
              <a:buChar char="•"/>
            </a:pPr>
            <a:r>
              <a:rPr lang="en-US" dirty="0">
                <a:latin typeface="Lato" panose="020F0502020204030203" pitchFamily="34" charset="77"/>
              </a:rPr>
              <a:t>Now the feature channels vary a lot more, spanning negative and positive values. You see horizontal bands of different colors.</a:t>
            </a:r>
          </a:p>
          <a:p>
            <a:pPr marL="1200150" lvl="2" indent="-285750">
              <a:buFont typeface="Arial" panose="020B0604020202020204" pitchFamily="34" charset="0"/>
              <a:buChar char="•"/>
            </a:pPr>
            <a:r>
              <a:rPr lang="en-US" dirty="0">
                <a:latin typeface="Lato" panose="020F0502020204030203" pitchFamily="34" charset="77"/>
              </a:rPr>
              <a:t>This tells us the network is using the positional encoding in a richer way by mid‐diffusion.</a:t>
            </a:r>
          </a:p>
          <a:p>
            <a:pPr lvl="1"/>
            <a:r>
              <a:rPr lang="en-US" b="1" dirty="0">
                <a:latin typeface="Lato" panose="020F0502020204030203" pitchFamily="34" charset="77"/>
              </a:rPr>
              <a:t>BAPE (sample 0):</a:t>
            </a:r>
            <a:endParaRPr lang="en-US" dirty="0">
              <a:latin typeface="Lato" panose="020F0502020204030203" pitchFamily="34" charset="77"/>
            </a:endParaRPr>
          </a:p>
          <a:p>
            <a:pPr marL="1200150" lvl="2" indent="-285750">
              <a:buFont typeface="Arial" panose="020B0604020202020204" pitchFamily="34" charset="0"/>
              <a:buChar char="•"/>
            </a:pPr>
            <a:r>
              <a:rPr lang="en-US" dirty="0">
                <a:latin typeface="Lato" panose="020F0502020204030203" pitchFamily="34" charset="77"/>
              </a:rPr>
              <a:t>The pattern of 0s and 1s is still there, but it’s less uniform than at t = 0. Some points flip “on” or “off” differently.</a:t>
            </a:r>
          </a:p>
          <a:p>
            <a:pPr lvl="1"/>
            <a:r>
              <a:rPr lang="en-US" b="1" dirty="0">
                <a:latin typeface="Lato" panose="020F0502020204030203" pitchFamily="34" charset="77"/>
              </a:rPr>
              <a:t>BAPE (batch average):</a:t>
            </a:r>
            <a:endParaRPr lang="en-US" dirty="0">
              <a:latin typeface="Lato" panose="020F0502020204030203" pitchFamily="34" charset="77"/>
            </a:endParaRPr>
          </a:p>
          <a:p>
            <a:pPr marL="1200150" lvl="2" indent="-285750">
              <a:buFont typeface="Arial" panose="020B0604020202020204" pitchFamily="34" charset="0"/>
              <a:buChar char="•"/>
            </a:pPr>
            <a:r>
              <a:rPr lang="en-US" dirty="0">
                <a:latin typeface="Lato" panose="020F0502020204030203" pitchFamily="34" charset="77"/>
              </a:rPr>
              <a:t>The averaged values cluster around 0.5–0.6, meaning across all samples it’s a more balanced mix of 0s and 1s than at t = 0.</a:t>
            </a:r>
          </a:p>
        </p:txBody>
      </p:sp>
      <p:sp>
        <p:nvSpPr>
          <p:cNvPr id="3" name="TextBox 2">
            <a:extLst>
              <a:ext uri="{FF2B5EF4-FFF2-40B4-BE49-F238E27FC236}">
                <a16:creationId xmlns:a16="http://schemas.microsoft.com/office/drawing/2014/main" id="{36A649F4-0F72-63FB-F54E-1B5D0B51B417}"/>
              </a:ext>
            </a:extLst>
          </p:cNvPr>
          <p:cNvSpPr txBox="1"/>
          <p:nvPr/>
        </p:nvSpPr>
        <p:spPr>
          <a:xfrm>
            <a:off x="6836913" y="4233721"/>
            <a:ext cx="5088834" cy="1477328"/>
          </a:xfrm>
          <a:prstGeom prst="rect">
            <a:avLst/>
          </a:prstGeom>
          <a:noFill/>
        </p:spPr>
        <p:txBody>
          <a:bodyPr wrap="square" rtlCol="0">
            <a:spAutoFit/>
          </a:bodyPr>
          <a:lstStyle/>
          <a:p>
            <a:pPr marL="285750" indent="-285750" algn="just">
              <a:buFont typeface="Arial" panose="020B0604020202020204" pitchFamily="34" charset="0"/>
              <a:buChar char="•"/>
            </a:pPr>
            <a:r>
              <a:rPr lang="en-US" dirty="0">
                <a:latin typeface="Lato" panose="020F0502020204030203" pitchFamily="34" charset="77"/>
              </a:rPr>
              <a:t>PSPE already shows a lot of variation (positive and negative values), meaning the network is starting to encode meaningful position cues. BAPE remains binary but becomes less uniform.</a:t>
            </a:r>
          </a:p>
        </p:txBody>
      </p:sp>
      <p:pic>
        <p:nvPicPr>
          <p:cNvPr id="6" name="Picture 5">
            <a:extLst>
              <a:ext uri="{FF2B5EF4-FFF2-40B4-BE49-F238E27FC236}">
                <a16:creationId xmlns:a16="http://schemas.microsoft.com/office/drawing/2014/main" id="{6328E8F2-7276-5DA8-8A45-BB5813C22BF7}"/>
              </a:ext>
            </a:extLst>
          </p:cNvPr>
          <p:cNvPicPr>
            <a:picLocks noChangeAspect="1"/>
          </p:cNvPicPr>
          <p:nvPr/>
        </p:nvPicPr>
        <p:blipFill>
          <a:blip r:embed="rId3"/>
          <a:stretch>
            <a:fillRect/>
          </a:stretch>
        </p:blipFill>
        <p:spPr>
          <a:xfrm>
            <a:off x="6836913" y="1399352"/>
            <a:ext cx="5000590" cy="2685631"/>
          </a:xfrm>
          <a:prstGeom prst="rect">
            <a:avLst/>
          </a:prstGeom>
        </p:spPr>
      </p:pic>
    </p:spTree>
    <p:extLst>
      <p:ext uri="{BB962C8B-B14F-4D97-AF65-F5344CB8AC3E}">
        <p14:creationId xmlns:p14="http://schemas.microsoft.com/office/powerpoint/2010/main" val="17019317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E169EE-F387-706F-675E-119F4402CDE5}"/>
            </a:ext>
          </a:extLst>
        </p:cNvPr>
        <p:cNvGrpSpPr/>
        <p:nvPr/>
      </p:nvGrpSpPr>
      <p:grpSpPr>
        <a:xfrm>
          <a:off x="0" y="0"/>
          <a:ext cx="0" cy="0"/>
          <a:chOff x="0" y="0"/>
          <a:chExt cx="0" cy="0"/>
        </a:xfrm>
      </p:grpSpPr>
      <p:pic>
        <p:nvPicPr>
          <p:cNvPr id="4" name="Picture 15" descr="Fondino">
            <a:extLst>
              <a:ext uri="{FF2B5EF4-FFF2-40B4-BE49-F238E27FC236}">
                <a16:creationId xmlns:a16="http://schemas.microsoft.com/office/drawing/2014/main" id="{856048DF-FBA0-0050-010D-1C95A0E92B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215449"/>
            <a:ext cx="12192000" cy="6457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Footer Placeholder 10">
            <a:extLst>
              <a:ext uri="{FF2B5EF4-FFF2-40B4-BE49-F238E27FC236}">
                <a16:creationId xmlns:a16="http://schemas.microsoft.com/office/drawing/2014/main" id="{AB832BF3-DD51-FF67-9285-C6F9FF5A75F9}"/>
              </a:ext>
            </a:extLst>
          </p:cNvPr>
          <p:cNvSpPr>
            <a:spLocks noGrp="1"/>
          </p:cNvSpPr>
          <p:nvPr>
            <p:ph type="ftr" sz="quarter" idx="11"/>
          </p:nvPr>
        </p:nvSpPr>
        <p:spPr/>
        <p:txBody>
          <a:bodyPr/>
          <a:lstStyle/>
          <a:p>
            <a:r>
              <a:rPr lang="en-US" dirty="0">
                <a:solidFill>
                  <a:schemeClr val="bg1"/>
                </a:solidFill>
              </a:rPr>
              <a:t>Sapienza University of Rome</a:t>
            </a:r>
          </a:p>
        </p:txBody>
      </p:sp>
      <p:sp>
        <p:nvSpPr>
          <p:cNvPr id="12" name="Slide Number Placeholder 11">
            <a:extLst>
              <a:ext uri="{FF2B5EF4-FFF2-40B4-BE49-F238E27FC236}">
                <a16:creationId xmlns:a16="http://schemas.microsoft.com/office/drawing/2014/main" id="{344BF68F-C594-382C-1EDD-13FCD0009A6B}"/>
              </a:ext>
            </a:extLst>
          </p:cNvPr>
          <p:cNvSpPr>
            <a:spLocks noGrp="1"/>
          </p:cNvSpPr>
          <p:nvPr>
            <p:ph type="sldNum" sz="quarter" idx="12"/>
          </p:nvPr>
        </p:nvSpPr>
        <p:spPr/>
        <p:txBody>
          <a:bodyPr/>
          <a:lstStyle/>
          <a:p>
            <a:fld id="{48F19E39-9933-F648-B2F3-3AC17C0DC986}" type="slidenum">
              <a:rPr lang="en-US" smtClean="0">
                <a:solidFill>
                  <a:schemeClr val="bg1"/>
                </a:solidFill>
              </a:rPr>
              <a:t>23</a:t>
            </a:fld>
            <a:endParaRPr lang="en-US" dirty="0">
              <a:solidFill>
                <a:schemeClr val="bg1"/>
              </a:solidFill>
            </a:endParaRPr>
          </a:p>
        </p:txBody>
      </p:sp>
      <p:sp>
        <p:nvSpPr>
          <p:cNvPr id="2" name="TextBox 1">
            <a:extLst>
              <a:ext uri="{FF2B5EF4-FFF2-40B4-BE49-F238E27FC236}">
                <a16:creationId xmlns:a16="http://schemas.microsoft.com/office/drawing/2014/main" id="{1F71801A-8152-B76A-72A5-E75B074E1228}"/>
              </a:ext>
            </a:extLst>
          </p:cNvPr>
          <p:cNvSpPr txBox="1"/>
          <p:nvPr/>
        </p:nvSpPr>
        <p:spPr>
          <a:xfrm>
            <a:off x="616224" y="343779"/>
            <a:ext cx="6341167" cy="5693866"/>
          </a:xfrm>
          <a:prstGeom prst="rect">
            <a:avLst/>
          </a:prstGeom>
          <a:noFill/>
        </p:spPr>
        <p:txBody>
          <a:bodyPr wrap="square" rtlCol="0">
            <a:spAutoFit/>
          </a:bodyPr>
          <a:lstStyle/>
          <a:p>
            <a:pPr algn="just"/>
            <a:r>
              <a:rPr lang="en-US" sz="2200" b="1" dirty="0">
                <a:solidFill>
                  <a:srgbClr val="822334"/>
                </a:solidFill>
                <a:latin typeface="Lato" panose="020F0502020204030203" pitchFamily="34" charset="77"/>
              </a:rPr>
              <a:t>PSPE &amp; B</a:t>
            </a:r>
            <a:r>
              <a:rPr lang="el-GR" sz="2200" b="1" dirty="0">
                <a:solidFill>
                  <a:srgbClr val="822334"/>
                </a:solidFill>
                <a:latin typeface="Lato" panose="020F0502020204030203" pitchFamily="34" charset="77"/>
              </a:rPr>
              <a:t>λ</a:t>
            </a:r>
            <a:r>
              <a:rPr lang="en-US" sz="2200" b="1" dirty="0">
                <a:solidFill>
                  <a:srgbClr val="822334"/>
                </a:solidFill>
                <a:latin typeface="Lato" panose="020F0502020204030203" pitchFamily="34" charset="77"/>
              </a:rPr>
              <a:t>PE Encoding Results</a:t>
            </a:r>
          </a:p>
          <a:p>
            <a:pPr algn="just"/>
            <a:endParaRPr lang="en-US" b="1" dirty="0">
              <a:latin typeface="Lato" panose="020F0502020204030203" pitchFamily="34" charset="77"/>
            </a:endParaRPr>
          </a:p>
          <a:p>
            <a:pPr algn="just"/>
            <a:r>
              <a:rPr lang="en-US" b="1" dirty="0">
                <a:latin typeface="Lato" panose="020F0502020204030203" pitchFamily="34" charset="77"/>
              </a:rPr>
              <a:t>At (t = 199):</a:t>
            </a:r>
          </a:p>
          <a:p>
            <a:pPr lvl="1" algn="just"/>
            <a:r>
              <a:rPr lang="en-US" b="1" dirty="0">
                <a:latin typeface="Lato" panose="020F0502020204030203" pitchFamily="34" charset="77"/>
              </a:rPr>
              <a:t>PSPE (sample 0 &amp; batch average):</a:t>
            </a:r>
            <a:endParaRPr lang="en-US" dirty="0">
              <a:latin typeface="Lato" panose="020F0502020204030203" pitchFamily="34" charset="77"/>
            </a:endParaRPr>
          </a:p>
          <a:p>
            <a:pPr marL="1200150" lvl="2" indent="-285750" algn="just">
              <a:buFont typeface="Arial" panose="020B0604020202020204" pitchFamily="34" charset="0"/>
              <a:buChar char="•"/>
            </a:pPr>
            <a:r>
              <a:rPr lang="en-US" dirty="0">
                <a:latin typeface="Lato" panose="020F0502020204030203" pitchFamily="34" charset="77"/>
              </a:rPr>
              <a:t>The values now range roughly from –0.75 up to +0.75, and you see clear, colorful bands.</a:t>
            </a:r>
          </a:p>
          <a:p>
            <a:pPr marL="1200150" lvl="2" indent="-285750" algn="just">
              <a:buFont typeface="Arial" panose="020B0604020202020204" pitchFamily="34" charset="0"/>
              <a:buChar char="•"/>
            </a:pPr>
            <a:r>
              <a:rPr lang="en-US" dirty="0">
                <a:latin typeface="Lato" panose="020F0502020204030203" pitchFamily="34" charset="77"/>
              </a:rPr>
              <a:t>This shows that by the end of diffusion, the model is encoding detailed positional information that helps distinguish every point.</a:t>
            </a:r>
          </a:p>
          <a:p>
            <a:pPr lvl="1" algn="just"/>
            <a:r>
              <a:rPr lang="en-US" b="1" dirty="0">
                <a:latin typeface="Lato" panose="020F0502020204030203" pitchFamily="34" charset="77"/>
              </a:rPr>
              <a:t>BAPE (sample 0):</a:t>
            </a:r>
            <a:endParaRPr lang="en-US" dirty="0">
              <a:latin typeface="Lato" panose="020F0502020204030203" pitchFamily="34" charset="77"/>
            </a:endParaRPr>
          </a:p>
          <a:p>
            <a:pPr marL="1200150" lvl="2" indent="-285750" algn="just">
              <a:buFont typeface="Arial" panose="020B0604020202020204" pitchFamily="34" charset="0"/>
              <a:buChar char="•"/>
            </a:pPr>
            <a:r>
              <a:rPr lang="en-US" dirty="0">
                <a:latin typeface="Lato" panose="020F0502020204030203" pitchFamily="34" charset="77"/>
              </a:rPr>
              <a:t>We still see a random‐looking mix of 0s and 1s, but it reflects more complex structure than at t=0.</a:t>
            </a:r>
          </a:p>
          <a:p>
            <a:pPr lvl="1" algn="just"/>
            <a:r>
              <a:rPr lang="en-US" b="1" dirty="0">
                <a:latin typeface="Lato" panose="020F0502020204030203" pitchFamily="34" charset="77"/>
              </a:rPr>
              <a:t>BAPE (batch average):</a:t>
            </a:r>
            <a:endParaRPr lang="en-US" dirty="0">
              <a:latin typeface="Lato" panose="020F0502020204030203" pitchFamily="34" charset="77"/>
            </a:endParaRPr>
          </a:p>
          <a:p>
            <a:pPr marL="1200150" lvl="2" indent="-285750" algn="just">
              <a:buFont typeface="Arial" panose="020B0604020202020204" pitchFamily="34" charset="0"/>
              <a:buChar char="•"/>
            </a:pPr>
            <a:r>
              <a:rPr lang="en-US" dirty="0">
                <a:latin typeface="Lato" panose="020F0502020204030203" pitchFamily="34" charset="77"/>
              </a:rPr>
              <a:t>We begin to notice vertical stripes—certain point indices consistently get a 0 or 1 across most samples.</a:t>
            </a:r>
          </a:p>
          <a:p>
            <a:pPr marL="1200150" lvl="2" indent="-285750" algn="just">
              <a:buFont typeface="Arial" panose="020B0604020202020204" pitchFamily="34" charset="0"/>
              <a:buChar char="•"/>
            </a:pPr>
            <a:r>
              <a:rPr lang="en-US" dirty="0">
                <a:latin typeface="Lato" panose="020F0502020204030203" pitchFamily="34" charset="77"/>
              </a:rPr>
              <a:t>This suggests that by the final step, the model has learned to assign similar “on/off” values to certain points in every sample (for example, points that belong to the same part of a car).</a:t>
            </a:r>
          </a:p>
        </p:txBody>
      </p:sp>
      <p:sp>
        <p:nvSpPr>
          <p:cNvPr id="3" name="TextBox 2">
            <a:extLst>
              <a:ext uri="{FF2B5EF4-FFF2-40B4-BE49-F238E27FC236}">
                <a16:creationId xmlns:a16="http://schemas.microsoft.com/office/drawing/2014/main" id="{7405E309-3BDF-F4D9-FD1F-93A6FFCDC08F}"/>
              </a:ext>
            </a:extLst>
          </p:cNvPr>
          <p:cNvSpPr txBox="1"/>
          <p:nvPr/>
        </p:nvSpPr>
        <p:spPr>
          <a:xfrm>
            <a:off x="7142617" y="4283765"/>
            <a:ext cx="4714265" cy="1477328"/>
          </a:xfrm>
          <a:prstGeom prst="rect">
            <a:avLst/>
          </a:prstGeom>
          <a:noFill/>
        </p:spPr>
        <p:txBody>
          <a:bodyPr wrap="square" rtlCol="0">
            <a:spAutoFit/>
          </a:bodyPr>
          <a:lstStyle/>
          <a:p>
            <a:pPr marL="285750" indent="-285750" algn="just">
              <a:buFont typeface="Arial" panose="020B0604020202020204" pitchFamily="34" charset="0"/>
              <a:buChar char="•"/>
            </a:pPr>
            <a:r>
              <a:rPr lang="en-US" dirty="0">
                <a:latin typeface="Lato" panose="020F0502020204030203" pitchFamily="34" charset="77"/>
              </a:rPr>
              <a:t>PSPE is richly varied (covering a wide range of values), and BAPE shows patterns of 0s and 1s that are consistent across samples. So, the encoding becomes much more informative late in diffusion.</a:t>
            </a:r>
          </a:p>
        </p:txBody>
      </p:sp>
      <p:pic>
        <p:nvPicPr>
          <p:cNvPr id="6" name="Picture 5">
            <a:extLst>
              <a:ext uri="{FF2B5EF4-FFF2-40B4-BE49-F238E27FC236}">
                <a16:creationId xmlns:a16="http://schemas.microsoft.com/office/drawing/2014/main" id="{EDF5F5E7-A9C9-536D-B7F1-7EFB03C588DC}"/>
              </a:ext>
            </a:extLst>
          </p:cNvPr>
          <p:cNvPicPr>
            <a:picLocks noChangeAspect="1"/>
          </p:cNvPicPr>
          <p:nvPr/>
        </p:nvPicPr>
        <p:blipFill>
          <a:blip r:embed="rId3"/>
          <a:stretch>
            <a:fillRect/>
          </a:stretch>
        </p:blipFill>
        <p:spPr>
          <a:xfrm>
            <a:off x="7142618" y="1419229"/>
            <a:ext cx="4714265" cy="2531856"/>
          </a:xfrm>
          <a:prstGeom prst="rect">
            <a:avLst/>
          </a:prstGeom>
        </p:spPr>
      </p:pic>
    </p:spTree>
    <p:extLst>
      <p:ext uri="{BB962C8B-B14F-4D97-AF65-F5344CB8AC3E}">
        <p14:creationId xmlns:p14="http://schemas.microsoft.com/office/powerpoint/2010/main" val="37768927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B77A5D-6E9C-8288-EA15-389695EC0FD1}"/>
            </a:ext>
          </a:extLst>
        </p:cNvPr>
        <p:cNvGrpSpPr/>
        <p:nvPr/>
      </p:nvGrpSpPr>
      <p:grpSpPr>
        <a:xfrm>
          <a:off x="0" y="0"/>
          <a:ext cx="0" cy="0"/>
          <a:chOff x="0" y="0"/>
          <a:chExt cx="0" cy="0"/>
        </a:xfrm>
      </p:grpSpPr>
      <p:pic>
        <p:nvPicPr>
          <p:cNvPr id="4" name="Picture 15" descr="Fondino">
            <a:extLst>
              <a:ext uri="{FF2B5EF4-FFF2-40B4-BE49-F238E27FC236}">
                <a16:creationId xmlns:a16="http://schemas.microsoft.com/office/drawing/2014/main" id="{C3DDD6AE-18A0-EAAE-02C8-B704A94DD7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215449"/>
            <a:ext cx="12192000" cy="6457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Footer Placeholder 10">
            <a:extLst>
              <a:ext uri="{FF2B5EF4-FFF2-40B4-BE49-F238E27FC236}">
                <a16:creationId xmlns:a16="http://schemas.microsoft.com/office/drawing/2014/main" id="{71B4ADBC-E0A8-BA27-EE26-90783DD931E1}"/>
              </a:ext>
            </a:extLst>
          </p:cNvPr>
          <p:cNvSpPr>
            <a:spLocks noGrp="1"/>
          </p:cNvSpPr>
          <p:nvPr>
            <p:ph type="ftr" sz="quarter" idx="11"/>
          </p:nvPr>
        </p:nvSpPr>
        <p:spPr/>
        <p:txBody>
          <a:bodyPr/>
          <a:lstStyle/>
          <a:p>
            <a:r>
              <a:rPr lang="en-US" dirty="0">
                <a:solidFill>
                  <a:schemeClr val="bg1"/>
                </a:solidFill>
              </a:rPr>
              <a:t>Sapienza University of Rome</a:t>
            </a:r>
          </a:p>
        </p:txBody>
      </p:sp>
      <p:sp>
        <p:nvSpPr>
          <p:cNvPr id="12" name="Slide Number Placeholder 11">
            <a:extLst>
              <a:ext uri="{FF2B5EF4-FFF2-40B4-BE49-F238E27FC236}">
                <a16:creationId xmlns:a16="http://schemas.microsoft.com/office/drawing/2014/main" id="{F8D2F54E-5ACC-E197-D9A6-4DE8D00B0DEE}"/>
              </a:ext>
            </a:extLst>
          </p:cNvPr>
          <p:cNvSpPr>
            <a:spLocks noGrp="1"/>
          </p:cNvSpPr>
          <p:nvPr>
            <p:ph type="sldNum" sz="quarter" idx="12"/>
          </p:nvPr>
        </p:nvSpPr>
        <p:spPr/>
        <p:txBody>
          <a:bodyPr/>
          <a:lstStyle/>
          <a:p>
            <a:fld id="{48F19E39-9933-F648-B2F3-3AC17C0DC986}" type="slidenum">
              <a:rPr lang="en-US" smtClean="0">
                <a:solidFill>
                  <a:schemeClr val="bg1"/>
                </a:solidFill>
              </a:rPr>
              <a:t>24</a:t>
            </a:fld>
            <a:endParaRPr lang="en-US" dirty="0">
              <a:solidFill>
                <a:schemeClr val="bg1"/>
              </a:solidFill>
            </a:endParaRPr>
          </a:p>
        </p:txBody>
      </p:sp>
      <p:sp>
        <p:nvSpPr>
          <p:cNvPr id="2" name="TextBox 1">
            <a:extLst>
              <a:ext uri="{FF2B5EF4-FFF2-40B4-BE49-F238E27FC236}">
                <a16:creationId xmlns:a16="http://schemas.microsoft.com/office/drawing/2014/main" id="{B521D241-6118-75EB-4C8E-34FD7D81D2E6}"/>
              </a:ext>
            </a:extLst>
          </p:cNvPr>
          <p:cNvSpPr txBox="1"/>
          <p:nvPr/>
        </p:nvSpPr>
        <p:spPr>
          <a:xfrm>
            <a:off x="616225" y="343779"/>
            <a:ext cx="11102010" cy="3200876"/>
          </a:xfrm>
          <a:prstGeom prst="rect">
            <a:avLst/>
          </a:prstGeom>
          <a:noFill/>
        </p:spPr>
        <p:txBody>
          <a:bodyPr wrap="square" rtlCol="0">
            <a:spAutoFit/>
          </a:bodyPr>
          <a:lstStyle/>
          <a:p>
            <a:r>
              <a:rPr lang="en-US" sz="2200" b="1" dirty="0">
                <a:solidFill>
                  <a:srgbClr val="822334"/>
                </a:solidFill>
                <a:latin typeface="Lato" panose="020F0502020204030203" pitchFamily="34" charset="77"/>
              </a:rPr>
              <a:t>Methodology Stage-2: Enhancement – Chamfer Distances by Shape</a:t>
            </a:r>
          </a:p>
          <a:p>
            <a:endParaRPr lang="en-US" b="1" dirty="0">
              <a:latin typeface="Lato" panose="020F0502020204030203" pitchFamily="34" charset="77"/>
            </a:endParaRPr>
          </a:p>
          <a:p>
            <a:pPr marL="342900" indent="-342900">
              <a:buFont typeface="+mj-lt"/>
              <a:buAutoNum type="arabicPeriod"/>
            </a:pPr>
            <a:r>
              <a:rPr lang="en-US" dirty="0"/>
              <a:t>All six seeds (cube, cuboid, sphere, pyramid, torus, plane) achieve MMD-CD ≈ 2.23</a:t>
            </a:r>
          </a:p>
          <a:p>
            <a:pPr marL="342900" indent="-342900">
              <a:buFont typeface="+mj-lt"/>
              <a:buAutoNum type="arabicPeriod"/>
            </a:pPr>
            <a:r>
              <a:rPr lang="en-US" dirty="0"/>
              <a:t>MMD-EMD for all shapes ≈ 0.80 (consistent structural matching)</a:t>
            </a:r>
          </a:p>
          <a:p>
            <a:pPr marL="342900" indent="-342900">
              <a:buFont typeface="+mj-lt"/>
              <a:buAutoNum type="arabicPeriod"/>
            </a:pPr>
            <a:r>
              <a:rPr lang="en-US" dirty="0"/>
              <a:t>F-score = 0.000000 for every seed (no perfect point overlap)</a:t>
            </a:r>
          </a:p>
          <a:p>
            <a:pPr marL="342900" indent="-342900">
              <a:buFont typeface="+mj-lt"/>
              <a:buAutoNum type="arabicPeriod"/>
            </a:pPr>
            <a:r>
              <a:rPr lang="en-US" dirty="0"/>
              <a:t>No shape shows a statistically significant advantage in Chamfer or EMD</a:t>
            </a:r>
          </a:p>
          <a:p>
            <a:pPr marL="342900" indent="-342900">
              <a:buFont typeface="+mj-lt"/>
              <a:buAutoNum type="arabicPeriod"/>
            </a:pPr>
            <a:r>
              <a:rPr lang="en-US" dirty="0"/>
              <a:t>Sphere/plane seeds produce the fewest artifacts (qualitative observation)</a:t>
            </a:r>
          </a:p>
          <a:p>
            <a:pPr marL="342900" indent="-342900">
              <a:buFont typeface="+mj-lt"/>
              <a:buAutoNum type="arabicPeriod"/>
            </a:pPr>
            <a:r>
              <a:rPr lang="en-US" dirty="0"/>
              <a:t>Quantitatively, all six initial conditions ended at nearly the same MMD-CD/EMD. At least under 200 diffusion steps, the network “forgets” most of the original geometry and converges to roughly the same average “car” distribution.</a:t>
            </a:r>
          </a:p>
          <a:p>
            <a:pPr algn="just">
              <a:buFont typeface="Arial" panose="020B0604020202020204" pitchFamily="34" charset="0"/>
              <a:buChar char="•"/>
            </a:pPr>
            <a:endParaRPr lang="en-US" dirty="0">
              <a:latin typeface="Lato" panose="020F0502020204030203" pitchFamily="34" charset="77"/>
            </a:endParaRPr>
          </a:p>
        </p:txBody>
      </p:sp>
      <p:pic>
        <p:nvPicPr>
          <p:cNvPr id="5" name="Picture 4">
            <a:extLst>
              <a:ext uri="{FF2B5EF4-FFF2-40B4-BE49-F238E27FC236}">
                <a16:creationId xmlns:a16="http://schemas.microsoft.com/office/drawing/2014/main" id="{1A261BF9-6D83-220A-C21B-FD3D582D4997}"/>
              </a:ext>
            </a:extLst>
          </p:cNvPr>
          <p:cNvPicPr>
            <a:picLocks noChangeAspect="1"/>
          </p:cNvPicPr>
          <p:nvPr/>
        </p:nvPicPr>
        <p:blipFill>
          <a:blip r:embed="rId3"/>
          <a:stretch>
            <a:fillRect/>
          </a:stretch>
        </p:blipFill>
        <p:spPr>
          <a:xfrm>
            <a:off x="5541877" y="3237225"/>
            <a:ext cx="5941973" cy="2907773"/>
          </a:xfrm>
          <a:prstGeom prst="rect">
            <a:avLst/>
          </a:prstGeom>
        </p:spPr>
      </p:pic>
      <p:graphicFrame>
        <p:nvGraphicFramePr>
          <p:cNvPr id="6" name="Table 5">
            <a:extLst>
              <a:ext uri="{FF2B5EF4-FFF2-40B4-BE49-F238E27FC236}">
                <a16:creationId xmlns:a16="http://schemas.microsoft.com/office/drawing/2014/main" id="{441F1FB6-7757-AC1E-455A-B109191A050A}"/>
              </a:ext>
            </a:extLst>
          </p:cNvPr>
          <p:cNvGraphicFramePr>
            <a:graphicFrameLocks noGrp="1"/>
          </p:cNvGraphicFramePr>
          <p:nvPr>
            <p:extLst>
              <p:ext uri="{D42A27DB-BD31-4B8C-83A1-F6EECF244321}">
                <p14:modId xmlns:p14="http://schemas.microsoft.com/office/powerpoint/2010/main" val="543082836"/>
              </p:ext>
            </p:extLst>
          </p:nvPr>
        </p:nvGraphicFramePr>
        <p:xfrm>
          <a:off x="708150" y="3544655"/>
          <a:ext cx="4452732" cy="2133600"/>
        </p:xfrm>
        <a:graphic>
          <a:graphicData uri="http://schemas.openxmlformats.org/drawingml/2006/table">
            <a:tbl>
              <a:tblPr/>
              <a:tblGrid>
                <a:gridCol w="1113183">
                  <a:extLst>
                    <a:ext uri="{9D8B030D-6E8A-4147-A177-3AD203B41FA5}">
                      <a16:colId xmlns:a16="http://schemas.microsoft.com/office/drawing/2014/main" val="946229579"/>
                    </a:ext>
                  </a:extLst>
                </a:gridCol>
                <a:gridCol w="1113183">
                  <a:extLst>
                    <a:ext uri="{9D8B030D-6E8A-4147-A177-3AD203B41FA5}">
                      <a16:colId xmlns:a16="http://schemas.microsoft.com/office/drawing/2014/main" val="1462985189"/>
                    </a:ext>
                  </a:extLst>
                </a:gridCol>
                <a:gridCol w="1113183">
                  <a:extLst>
                    <a:ext uri="{9D8B030D-6E8A-4147-A177-3AD203B41FA5}">
                      <a16:colId xmlns:a16="http://schemas.microsoft.com/office/drawing/2014/main" val="3312756998"/>
                    </a:ext>
                  </a:extLst>
                </a:gridCol>
                <a:gridCol w="1113183">
                  <a:extLst>
                    <a:ext uri="{9D8B030D-6E8A-4147-A177-3AD203B41FA5}">
                      <a16:colId xmlns:a16="http://schemas.microsoft.com/office/drawing/2014/main" val="4166692850"/>
                    </a:ext>
                  </a:extLst>
                </a:gridCol>
              </a:tblGrid>
              <a:tr h="0">
                <a:tc>
                  <a:txBody>
                    <a:bodyPr/>
                    <a:lstStyle/>
                    <a:p>
                      <a:r>
                        <a:rPr lang="en-US" sz="1400" b="1">
                          <a:latin typeface="Lato" panose="020F0502020204030203" pitchFamily="34" charset="77"/>
                        </a:rPr>
                        <a:t>Shape</a:t>
                      </a:r>
                    </a:p>
                  </a:txBody>
                  <a:tcPr anchor="ctr">
                    <a:lnL>
                      <a:noFill/>
                    </a:lnL>
                    <a:lnR>
                      <a:noFill/>
                    </a:lnR>
                    <a:lnT>
                      <a:noFill/>
                    </a:lnT>
                    <a:lnB>
                      <a:noFill/>
                    </a:lnB>
                    <a:noFill/>
                  </a:tcPr>
                </a:tc>
                <a:tc>
                  <a:txBody>
                    <a:bodyPr/>
                    <a:lstStyle/>
                    <a:p>
                      <a:pPr algn="r"/>
                      <a:r>
                        <a:rPr lang="en-US" sz="1400" b="1">
                          <a:latin typeface="Lato" panose="020F0502020204030203" pitchFamily="34" charset="77"/>
                        </a:rPr>
                        <a:t>MMD-CD</a:t>
                      </a:r>
                    </a:p>
                  </a:txBody>
                  <a:tcPr anchor="ctr">
                    <a:lnL>
                      <a:noFill/>
                    </a:lnL>
                    <a:lnR>
                      <a:noFill/>
                    </a:lnR>
                    <a:lnT>
                      <a:noFill/>
                    </a:lnT>
                    <a:lnB>
                      <a:noFill/>
                    </a:lnB>
                    <a:noFill/>
                  </a:tcPr>
                </a:tc>
                <a:tc>
                  <a:txBody>
                    <a:bodyPr/>
                    <a:lstStyle/>
                    <a:p>
                      <a:pPr algn="r"/>
                      <a:r>
                        <a:rPr lang="en-US" sz="1400" b="1">
                          <a:latin typeface="Lato" panose="020F0502020204030203" pitchFamily="34" charset="77"/>
                        </a:rPr>
                        <a:t>MMD-EMD</a:t>
                      </a:r>
                    </a:p>
                  </a:txBody>
                  <a:tcPr anchor="ctr">
                    <a:lnL>
                      <a:noFill/>
                    </a:lnL>
                    <a:lnR>
                      <a:noFill/>
                    </a:lnR>
                    <a:lnT>
                      <a:noFill/>
                    </a:lnT>
                    <a:lnB>
                      <a:noFill/>
                    </a:lnB>
                    <a:noFill/>
                  </a:tcPr>
                </a:tc>
                <a:tc>
                  <a:txBody>
                    <a:bodyPr/>
                    <a:lstStyle/>
                    <a:p>
                      <a:pPr algn="r"/>
                      <a:r>
                        <a:rPr lang="en-US" sz="1400" b="1" dirty="0">
                          <a:latin typeface="Lato" panose="020F0502020204030203" pitchFamily="34" charset="77"/>
                        </a:rPr>
                        <a:t>F-score</a:t>
                      </a:r>
                    </a:p>
                  </a:txBody>
                  <a:tcPr anchor="ctr">
                    <a:lnL>
                      <a:noFill/>
                    </a:lnL>
                    <a:lnR>
                      <a:noFill/>
                    </a:lnR>
                    <a:lnT>
                      <a:noFill/>
                    </a:lnT>
                    <a:lnB>
                      <a:noFill/>
                    </a:lnB>
                    <a:noFill/>
                  </a:tcPr>
                </a:tc>
                <a:extLst>
                  <a:ext uri="{0D108BD9-81ED-4DB2-BD59-A6C34878D82A}">
                    <a16:rowId xmlns:a16="http://schemas.microsoft.com/office/drawing/2014/main" val="2802819236"/>
                  </a:ext>
                </a:extLst>
              </a:tr>
              <a:tr h="0">
                <a:tc>
                  <a:txBody>
                    <a:bodyPr/>
                    <a:lstStyle/>
                    <a:p>
                      <a:r>
                        <a:rPr lang="en-US" sz="1400" b="1">
                          <a:latin typeface="Lato" panose="020F0502020204030203" pitchFamily="34" charset="77"/>
                        </a:rPr>
                        <a:t>cube</a:t>
                      </a:r>
                    </a:p>
                  </a:txBody>
                  <a:tcPr anchor="ctr">
                    <a:lnL>
                      <a:noFill/>
                    </a:lnL>
                    <a:lnR>
                      <a:noFill/>
                    </a:lnR>
                    <a:lnT>
                      <a:noFill/>
                    </a:lnT>
                    <a:lnB>
                      <a:noFill/>
                    </a:lnB>
                    <a:noFill/>
                  </a:tcPr>
                </a:tc>
                <a:tc>
                  <a:txBody>
                    <a:bodyPr/>
                    <a:lstStyle/>
                    <a:p>
                      <a:pPr algn="r"/>
                      <a:r>
                        <a:rPr lang="en-US" sz="1400">
                          <a:latin typeface="Lato" panose="020F0502020204030203" pitchFamily="34" charset="77"/>
                        </a:rPr>
                        <a:t>1.890850</a:t>
                      </a:r>
                    </a:p>
                  </a:txBody>
                  <a:tcPr anchor="ctr">
                    <a:lnL>
                      <a:noFill/>
                    </a:lnL>
                    <a:lnR>
                      <a:noFill/>
                    </a:lnR>
                    <a:lnT>
                      <a:noFill/>
                    </a:lnT>
                    <a:lnB>
                      <a:noFill/>
                    </a:lnB>
                    <a:noFill/>
                  </a:tcPr>
                </a:tc>
                <a:tc>
                  <a:txBody>
                    <a:bodyPr/>
                    <a:lstStyle/>
                    <a:p>
                      <a:pPr algn="r"/>
                      <a:r>
                        <a:rPr lang="en-US" sz="1400">
                          <a:latin typeface="Lato" panose="020F0502020204030203" pitchFamily="34" charset="77"/>
                        </a:rPr>
                        <a:t>0.701431</a:t>
                      </a:r>
                    </a:p>
                  </a:txBody>
                  <a:tcPr anchor="ctr">
                    <a:lnL>
                      <a:noFill/>
                    </a:lnL>
                    <a:lnR>
                      <a:noFill/>
                    </a:lnR>
                    <a:lnT>
                      <a:noFill/>
                    </a:lnT>
                    <a:lnB>
                      <a:noFill/>
                    </a:lnB>
                    <a:noFill/>
                  </a:tcPr>
                </a:tc>
                <a:tc>
                  <a:txBody>
                    <a:bodyPr/>
                    <a:lstStyle/>
                    <a:p>
                      <a:pPr algn="r"/>
                      <a:r>
                        <a:rPr lang="en-US" sz="1400">
                          <a:latin typeface="Lato" panose="020F0502020204030203" pitchFamily="34" charset="77"/>
                        </a:rPr>
                        <a:t>0.000000</a:t>
                      </a:r>
                    </a:p>
                  </a:txBody>
                  <a:tcPr anchor="ctr">
                    <a:lnL>
                      <a:noFill/>
                    </a:lnL>
                    <a:lnR>
                      <a:noFill/>
                    </a:lnR>
                    <a:lnT>
                      <a:noFill/>
                    </a:lnT>
                    <a:lnB>
                      <a:noFill/>
                    </a:lnB>
                    <a:noFill/>
                  </a:tcPr>
                </a:tc>
                <a:extLst>
                  <a:ext uri="{0D108BD9-81ED-4DB2-BD59-A6C34878D82A}">
                    <a16:rowId xmlns:a16="http://schemas.microsoft.com/office/drawing/2014/main" val="1060831632"/>
                  </a:ext>
                </a:extLst>
              </a:tr>
              <a:tr h="0">
                <a:tc>
                  <a:txBody>
                    <a:bodyPr/>
                    <a:lstStyle/>
                    <a:p>
                      <a:r>
                        <a:rPr lang="en-US" sz="1400" b="1" dirty="0" err="1">
                          <a:latin typeface="Lato" panose="020F0502020204030203" pitchFamily="34" charset="77"/>
                        </a:rPr>
                        <a:t>rect_cuboid</a:t>
                      </a:r>
                      <a:endParaRPr lang="en-US" sz="1400" b="1" dirty="0">
                        <a:latin typeface="Lato" panose="020F0502020204030203" pitchFamily="34" charset="77"/>
                      </a:endParaRPr>
                    </a:p>
                  </a:txBody>
                  <a:tcPr anchor="ctr">
                    <a:lnL>
                      <a:noFill/>
                    </a:lnL>
                    <a:lnR>
                      <a:noFill/>
                    </a:lnR>
                    <a:lnT>
                      <a:noFill/>
                    </a:lnT>
                    <a:lnB>
                      <a:noFill/>
                    </a:lnB>
                    <a:noFill/>
                  </a:tcPr>
                </a:tc>
                <a:tc>
                  <a:txBody>
                    <a:bodyPr/>
                    <a:lstStyle/>
                    <a:p>
                      <a:pPr algn="r"/>
                      <a:r>
                        <a:rPr lang="en-US" sz="1400">
                          <a:latin typeface="Lato" panose="020F0502020204030203" pitchFamily="34" charset="77"/>
                        </a:rPr>
                        <a:t>1.874218</a:t>
                      </a:r>
                    </a:p>
                  </a:txBody>
                  <a:tcPr anchor="ctr">
                    <a:lnL>
                      <a:noFill/>
                    </a:lnL>
                    <a:lnR>
                      <a:noFill/>
                    </a:lnR>
                    <a:lnT>
                      <a:noFill/>
                    </a:lnT>
                    <a:lnB>
                      <a:noFill/>
                    </a:lnB>
                    <a:noFill/>
                  </a:tcPr>
                </a:tc>
                <a:tc>
                  <a:txBody>
                    <a:bodyPr/>
                    <a:lstStyle/>
                    <a:p>
                      <a:pPr algn="r"/>
                      <a:r>
                        <a:rPr lang="en-US" sz="1400">
                          <a:latin typeface="Lato" panose="020F0502020204030203" pitchFamily="34" charset="77"/>
                        </a:rPr>
                        <a:t>0.695905</a:t>
                      </a:r>
                    </a:p>
                  </a:txBody>
                  <a:tcPr anchor="ctr">
                    <a:lnL>
                      <a:noFill/>
                    </a:lnL>
                    <a:lnR>
                      <a:noFill/>
                    </a:lnR>
                    <a:lnT>
                      <a:noFill/>
                    </a:lnT>
                    <a:lnB>
                      <a:noFill/>
                    </a:lnB>
                    <a:noFill/>
                  </a:tcPr>
                </a:tc>
                <a:tc>
                  <a:txBody>
                    <a:bodyPr/>
                    <a:lstStyle/>
                    <a:p>
                      <a:pPr algn="r"/>
                      <a:r>
                        <a:rPr lang="en-US" sz="1400">
                          <a:latin typeface="Lato" panose="020F0502020204030203" pitchFamily="34" charset="77"/>
                        </a:rPr>
                        <a:t>0.000000</a:t>
                      </a:r>
                    </a:p>
                  </a:txBody>
                  <a:tcPr anchor="ctr">
                    <a:lnL>
                      <a:noFill/>
                    </a:lnL>
                    <a:lnR>
                      <a:noFill/>
                    </a:lnR>
                    <a:lnT>
                      <a:noFill/>
                    </a:lnT>
                    <a:lnB>
                      <a:noFill/>
                    </a:lnB>
                    <a:noFill/>
                  </a:tcPr>
                </a:tc>
                <a:extLst>
                  <a:ext uri="{0D108BD9-81ED-4DB2-BD59-A6C34878D82A}">
                    <a16:rowId xmlns:a16="http://schemas.microsoft.com/office/drawing/2014/main" val="2750104452"/>
                  </a:ext>
                </a:extLst>
              </a:tr>
              <a:tr h="0">
                <a:tc>
                  <a:txBody>
                    <a:bodyPr/>
                    <a:lstStyle/>
                    <a:p>
                      <a:r>
                        <a:rPr lang="en-US" sz="1400" b="1">
                          <a:latin typeface="Lato" panose="020F0502020204030203" pitchFamily="34" charset="77"/>
                        </a:rPr>
                        <a:t>sphere</a:t>
                      </a:r>
                    </a:p>
                  </a:txBody>
                  <a:tcPr anchor="ctr">
                    <a:lnL>
                      <a:noFill/>
                    </a:lnL>
                    <a:lnR>
                      <a:noFill/>
                    </a:lnR>
                    <a:lnT>
                      <a:noFill/>
                    </a:lnT>
                    <a:lnB>
                      <a:noFill/>
                    </a:lnB>
                    <a:noFill/>
                  </a:tcPr>
                </a:tc>
                <a:tc>
                  <a:txBody>
                    <a:bodyPr/>
                    <a:lstStyle/>
                    <a:p>
                      <a:pPr algn="r"/>
                      <a:r>
                        <a:rPr lang="en-US" sz="1400">
                          <a:latin typeface="Lato" panose="020F0502020204030203" pitchFamily="34" charset="77"/>
                        </a:rPr>
                        <a:t>1.884518</a:t>
                      </a:r>
                    </a:p>
                  </a:txBody>
                  <a:tcPr anchor="ctr">
                    <a:lnL>
                      <a:noFill/>
                    </a:lnL>
                    <a:lnR>
                      <a:noFill/>
                    </a:lnR>
                    <a:lnT>
                      <a:noFill/>
                    </a:lnT>
                    <a:lnB>
                      <a:noFill/>
                    </a:lnB>
                    <a:noFill/>
                  </a:tcPr>
                </a:tc>
                <a:tc>
                  <a:txBody>
                    <a:bodyPr/>
                    <a:lstStyle/>
                    <a:p>
                      <a:pPr algn="r"/>
                      <a:r>
                        <a:rPr lang="en-US" sz="1400">
                          <a:latin typeface="Lato" panose="020F0502020204030203" pitchFamily="34" charset="77"/>
                        </a:rPr>
                        <a:t>0.698847</a:t>
                      </a:r>
                    </a:p>
                  </a:txBody>
                  <a:tcPr anchor="ctr">
                    <a:lnL>
                      <a:noFill/>
                    </a:lnL>
                    <a:lnR>
                      <a:noFill/>
                    </a:lnR>
                    <a:lnT>
                      <a:noFill/>
                    </a:lnT>
                    <a:lnB>
                      <a:noFill/>
                    </a:lnB>
                    <a:noFill/>
                  </a:tcPr>
                </a:tc>
                <a:tc>
                  <a:txBody>
                    <a:bodyPr/>
                    <a:lstStyle/>
                    <a:p>
                      <a:pPr algn="r"/>
                      <a:r>
                        <a:rPr lang="en-US" sz="1400">
                          <a:latin typeface="Lato" panose="020F0502020204030203" pitchFamily="34" charset="77"/>
                        </a:rPr>
                        <a:t>0.000000</a:t>
                      </a:r>
                    </a:p>
                  </a:txBody>
                  <a:tcPr anchor="ctr">
                    <a:lnL>
                      <a:noFill/>
                    </a:lnL>
                    <a:lnR>
                      <a:noFill/>
                    </a:lnR>
                    <a:lnT>
                      <a:noFill/>
                    </a:lnT>
                    <a:lnB>
                      <a:noFill/>
                    </a:lnB>
                    <a:noFill/>
                  </a:tcPr>
                </a:tc>
                <a:extLst>
                  <a:ext uri="{0D108BD9-81ED-4DB2-BD59-A6C34878D82A}">
                    <a16:rowId xmlns:a16="http://schemas.microsoft.com/office/drawing/2014/main" val="4282247972"/>
                  </a:ext>
                </a:extLst>
              </a:tr>
              <a:tr h="0">
                <a:tc>
                  <a:txBody>
                    <a:bodyPr/>
                    <a:lstStyle/>
                    <a:p>
                      <a:r>
                        <a:rPr lang="en-US" sz="1400" b="1">
                          <a:latin typeface="Lato" panose="020F0502020204030203" pitchFamily="34" charset="77"/>
                        </a:rPr>
                        <a:t>pyramid</a:t>
                      </a:r>
                    </a:p>
                  </a:txBody>
                  <a:tcPr anchor="ctr">
                    <a:lnL>
                      <a:noFill/>
                    </a:lnL>
                    <a:lnR>
                      <a:noFill/>
                    </a:lnR>
                    <a:lnT>
                      <a:noFill/>
                    </a:lnT>
                    <a:lnB>
                      <a:noFill/>
                    </a:lnB>
                    <a:noFill/>
                  </a:tcPr>
                </a:tc>
                <a:tc>
                  <a:txBody>
                    <a:bodyPr/>
                    <a:lstStyle/>
                    <a:p>
                      <a:pPr algn="r"/>
                      <a:r>
                        <a:rPr lang="en-US" sz="1400">
                          <a:latin typeface="Lato" panose="020F0502020204030203" pitchFamily="34" charset="77"/>
                        </a:rPr>
                        <a:t>1.837251</a:t>
                      </a:r>
                    </a:p>
                  </a:txBody>
                  <a:tcPr anchor="ctr">
                    <a:lnL>
                      <a:noFill/>
                    </a:lnL>
                    <a:lnR>
                      <a:noFill/>
                    </a:lnR>
                    <a:lnT>
                      <a:noFill/>
                    </a:lnT>
                    <a:lnB>
                      <a:noFill/>
                    </a:lnB>
                    <a:noFill/>
                  </a:tcPr>
                </a:tc>
                <a:tc>
                  <a:txBody>
                    <a:bodyPr/>
                    <a:lstStyle/>
                    <a:p>
                      <a:pPr algn="r"/>
                      <a:r>
                        <a:rPr lang="en-US" sz="1400">
                          <a:latin typeface="Lato" panose="020F0502020204030203" pitchFamily="34" charset="77"/>
                        </a:rPr>
                        <a:t>0.687826</a:t>
                      </a:r>
                    </a:p>
                  </a:txBody>
                  <a:tcPr anchor="ctr">
                    <a:lnL>
                      <a:noFill/>
                    </a:lnL>
                    <a:lnR>
                      <a:noFill/>
                    </a:lnR>
                    <a:lnT>
                      <a:noFill/>
                    </a:lnT>
                    <a:lnB>
                      <a:noFill/>
                    </a:lnB>
                    <a:noFill/>
                  </a:tcPr>
                </a:tc>
                <a:tc>
                  <a:txBody>
                    <a:bodyPr/>
                    <a:lstStyle/>
                    <a:p>
                      <a:pPr algn="r"/>
                      <a:r>
                        <a:rPr lang="en-US" sz="1400">
                          <a:latin typeface="Lato" panose="020F0502020204030203" pitchFamily="34" charset="77"/>
                        </a:rPr>
                        <a:t>0.000000</a:t>
                      </a:r>
                    </a:p>
                  </a:txBody>
                  <a:tcPr anchor="ctr">
                    <a:lnL>
                      <a:noFill/>
                    </a:lnL>
                    <a:lnR>
                      <a:noFill/>
                    </a:lnR>
                    <a:lnT>
                      <a:noFill/>
                    </a:lnT>
                    <a:lnB>
                      <a:noFill/>
                    </a:lnB>
                    <a:noFill/>
                  </a:tcPr>
                </a:tc>
                <a:extLst>
                  <a:ext uri="{0D108BD9-81ED-4DB2-BD59-A6C34878D82A}">
                    <a16:rowId xmlns:a16="http://schemas.microsoft.com/office/drawing/2014/main" val="4115512070"/>
                  </a:ext>
                </a:extLst>
              </a:tr>
              <a:tr h="0">
                <a:tc>
                  <a:txBody>
                    <a:bodyPr/>
                    <a:lstStyle/>
                    <a:p>
                      <a:r>
                        <a:rPr lang="en-US" sz="1400" b="1">
                          <a:latin typeface="Lato" panose="020F0502020204030203" pitchFamily="34" charset="77"/>
                        </a:rPr>
                        <a:t>torus</a:t>
                      </a:r>
                    </a:p>
                  </a:txBody>
                  <a:tcPr anchor="ctr">
                    <a:lnL>
                      <a:noFill/>
                    </a:lnL>
                    <a:lnR>
                      <a:noFill/>
                    </a:lnR>
                    <a:lnT>
                      <a:noFill/>
                    </a:lnT>
                    <a:lnB>
                      <a:noFill/>
                    </a:lnB>
                    <a:noFill/>
                  </a:tcPr>
                </a:tc>
                <a:tc>
                  <a:txBody>
                    <a:bodyPr/>
                    <a:lstStyle/>
                    <a:p>
                      <a:pPr algn="r"/>
                      <a:r>
                        <a:rPr lang="en-US" sz="1400">
                          <a:latin typeface="Lato" panose="020F0502020204030203" pitchFamily="34" charset="77"/>
                        </a:rPr>
                        <a:t>1.912219</a:t>
                      </a:r>
                    </a:p>
                  </a:txBody>
                  <a:tcPr anchor="ctr">
                    <a:lnL>
                      <a:noFill/>
                    </a:lnL>
                    <a:lnR>
                      <a:noFill/>
                    </a:lnR>
                    <a:lnT>
                      <a:noFill/>
                    </a:lnT>
                    <a:lnB>
                      <a:noFill/>
                    </a:lnB>
                    <a:noFill/>
                  </a:tcPr>
                </a:tc>
                <a:tc>
                  <a:txBody>
                    <a:bodyPr/>
                    <a:lstStyle/>
                    <a:p>
                      <a:pPr algn="r"/>
                      <a:r>
                        <a:rPr lang="en-US" sz="1400">
                          <a:latin typeface="Lato" panose="020F0502020204030203" pitchFamily="34" charset="77"/>
                        </a:rPr>
                        <a:t>0.707907</a:t>
                      </a:r>
                    </a:p>
                  </a:txBody>
                  <a:tcPr anchor="ctr">
                    <a:lnL>
                      <a:noFill/>
                    </a:lnL>
                    <a:lnR>
                      <a:noFill/>
                    </a:lnR>
                    <a:lnT>
                      <a:noFill/>
                    </a:lnT>
                    <a:lnB>
                      <a:noFill/>
                    </a:lnB>
                    <a:noFill/>
                  </a:tcPr>
                </a:tc>
                <a:tc>
                  <a:txBody>
                    <a:bodyPr/>
                    <a:lstStyle/>
                    <a:p>
                      <a:pPr algn="r"/>
                      <a:r>
                        <a:rPr lang="en-US" sz="1400">
                          <a:latin typeface="Lato" panose="020F0502020204030203" pitchFamily="34" charset="77"/>
                        </a:rPr>
                        <a:t>0.000000</a:t>
                      </a:r>
                    </a:p>
                  </a:txBody>
                  <a:tcPr anchor="ctr">
                    <a:lnL>
                      <a:noFill/>
                    </a:lnL>
                    <a:lnR>
                      <a:noFill/>
                    </a:lnR>
                    <a:lnT>
                      <a:noFill/>
                    </a:lnT>
                    <a:lnB>
                      <a:noFill/>
                    </a:lnB>
                    <a:noFill/>
                  </a:tcPr>
                </a:tc>
                <a:extLst>
                  <a:ext uri="{0D108BD9-81ED-4DB2-BD59-A6C34878D82A}">
                    <a16:rowId xmlns:a16="http://schemas.microsoft.com/office/drawing/2014/main" val="559940817"/>
                  </a:ext>
                </a:extLst>
              </a:tr>
              <a:tr h="0">
                <a:tc>
                  <a:txBody>
                    <a:bodyPr/>
                    <a:lstStyle/>
                    <a:p>
                      <a:r>
                        <a:rPr lang="en-US" sz="1400" b="1" dirty="0">
                          <a:latin typeface="Lato" panose="020F0502020204030203" pitchFamily="34" charset="77"/>
                        </a:rPr>
                        <a:t>plane</a:t>
                      </a:r>
                    </a:p>
                  </a:txBody>
                  <a:tcPr anchor="ctr">
                    <a:lnL>
                      <a:noFill/>
                    </a:lnL>
                    <a:lnR>
                      <a:noFill/>
                    </a:lnR>
                    <a:lnT>
                      <a:noFill/>
                    </a:lnT>
                    <a:lnB>
                      <a:noFill/>
                    </a:lnB>
                    <a:noFill/>
                  </a:tcPr>
                </a:tc>
                <a:tc>
                  <a:txBody>
                    <a:bodyPr/>
                    <a:lstStyle/>
                    <a:p>
                      <a:pPr algn="r"/>
                      <a:r>
                        <a:rPr lang="en-US" sz="1400">
                          <a:latin typeface="Lato" panose="020F0502020204030203" pitchFamily="34" charset="77"/>
                        </a:rPr>
                        <a:t>1.896852</a:t>
                      </a:r>
                    </a:p>
                  </a:txBody>
                  <a:tcPr anchor="ctr">
                    <a:lnL>
                      <a:noFill/>
                    </a:lnL>
                    <a:lnR>
                      <a:noFill/>
                    </a:lnR>
                    <a:lnT>
                      <a:noFill/>
                    </a:lnT>
                    <a:lnB>
                      <a:noFill/>
                    </a:lnB>
                    <a:noFill/>
                  </a:tcPr>
                </a:tc>
                <a:tc>
                  <a:txBody>
                    <a:bodyPr/>
                    <a:lstStyle/>
                    <a:p>
                      <a:pPr algn="r"/>
                      <a:r>
                        <a:rPr lang="en-US" sz="1400">
                          <a:latin typeface="Lato" panose="020F0502020204030203" pitchFamily="34" charset="77"/>
                        </a:rPr>
                        <a:t>0.703696</a:t>
                      </a:r>
                    </a:p>
                  </a:txBody>
                  <a:tcPr anchor="ctr">
                    <a:lnL>
                      <a:noFill/>
                    </a:lnL>
                    <a:lnR>
                      <a:noFill/>
                    </a:lnR>
                    <a:lnT>
                      <a:noFill/>
                    </a:lnT>
                    <a:lnB>
                      <a:noFill/>
                    </a:lnB>
                    <a:noFill/>
                  </a:tcPr>
                </a:tc>
                <a:tc>
                  <a:txBody>
                    <a:bodyPr/>
                    <a:lstStyle/>
                    <a:p>
                      <a:pPr algn="r"/>
                      <a:r>
                        <a:rPr lang="en-US" sz="1400" dirty="0">
                          <a:latin typeface="Lato" panose="020F0502020204030203" pitchFamily="34" charset="77"/>
                        </a:rPr>
                        <a:t>0.000000</a:t>
                      </a:r>
                    </a:p>
                  </a:txBody>
                  <a:tcPr anchor="ctr">
                    <a:lnL>
                      <a:noFill/>
                    </a:lnL>
                    <a:lnR>
                      <a:noFill/>
                    </a:lnR>
                    <a:lnT>
                      <a:noFill/>
                    </a:lnT>
                    <a:lnB>
                      <a:noFill/>
                    </a:lnB>
                    <a:noFill/>
                  </a:tcPr>
                </a:tc>
                <a:extLst>
                  <a:ext uri="{0D108BD9-81ED-4DB2-BD59-A6C34878D82A}">
                    <a16:rowId xmlns:a16="http://schemas.microsoft.com/office/drawing/2014/main" val="2111565734"/>
                  </a:ext>
                </a:extLst>
              </a:tr>
            </a:tbl>
          </a:graphicData>
        </a:graphic>
      </p:graphicFrame>
    </p:spTree>
    <p:extLst>
      <p:ext uri="{BB962C8B-B14F-4D97-AF65-F5344CB8AC3E}">
        <p14:creationId xmlns:p14="http://schemas.microsoft.com/office/powerpoint/2010/main" val="36805552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18673C-DCB6-F211-DA67-A21E48E5CAA4}"/>
            </a:ext>
          </a:extLst>
        </p:cNvPr>
        <p:cNvGrpSpPr/>
        <p:nvPr/>
      </p:nvGrpSpPr>
      <p:grpSpPr>
        <a:xfrm>
          <a:off x="0" y="0"/>
          <a:ext cx="0" cy="0"/>
          <a:chOff x="0" y="0"/>
          <a:chExt cx="0" cy="0"/>
        </a:xfrm>
      </p:grpSpPr>
      <p:pic>
        <p:nvPicPr>
          <p:cNvPr id="4" name="Picture 15" descr="Fondino">
            <a:extLst>
              <a:ext uri="{FF2B5EF4-FFF2-40B4-BE49-F238E27FC236}">
                <a16:creationId xmlns:a16="http://schemas.microsoft.com/office/drawing/2014/main" id="{D528C076-B520-E1BB-3F0B-97A89E88CC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215449"/>
            <a:ext cx="12192000" cy="6457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Footer Placeholder 10">
            <a:extLst>
              <a:ext uri="{FF2B5EF4-FFF2-40B4-BE49-F238E27FC236}">
                <a16:creationId xmlns:a16="http://schemas.microsoft.com/office/drawing/2014/main" id="{A2DB88DE-202E-9C77-1ACB-CD7B84BB55B5}"/>
              </a:ext>
            </a:extLst>
          </p:cNvPr>
          <p:cNvSpPr>
            <a:spLocks noGrp="1"/>
          </p:cNvSpPr>
          <p:nvPr>
            <p:ph type="ftr" sz="quarter" idx="11"/>
          </p:nvPr>
        </p:nvSpPr>
        <p:spPr/>
        <p:txBody>
          <a:bodyPr/>
          <a:lstStyle/>
          <a:p>
            <a:r>
              <a:rPr lang="en-US" dirty="0">
                <a:solidFill>
                  <a:schemeClr val="bg1"/>
                </a:solidFill>
              </a:rPr>
              <a:t>Sapienza University of Rome</a:t>
            </a:r>
          </a:p>
        </p:txBody>
      </p:sp>
      <p:sp>
        <p:nvSpPr>
          <p:cNvPr id="12" name="Slide Number Placeholder 11">
            <a:extLst>
              <a:ext uri="{FF2B5EF4-FFF2-40B4-BE49-F238E27FC236}">
                <a16:creationId xmlns:a16="http://schemas.microsoft.com/office/drawing/2014/main" id="{754E3FCA-5C7F-FE47-03BB-F9F415109583}"/>
              </a:ext>
            </a:extLst>
          </p:cNvPr>
          <p:cNvSpPr>
            <a:spLocks noGrp="1"/>
          </p:cNvSpPr>
          <p:nvPr>
            <p:ph type="sldNum" sz="quarter" idx="12"/>
          </p:nvPr>
        </p:nvSpPr>
        <p:spPr/>
        <p:txBody>
          <a:bodyPr/>
          <a:lstStyle/>
          <a:p>
            <a:fld id="{48F19E39-9933-F648-B2F3-3AC17C0DC986}" type="slidenum">
              <a:rPr lang="en-US" smtClean="0">
                <a:solidFill>
                  <a:schemeClr val="bg1"/>
                </a:solidFill>
              </a:rPr>
              <a:t>25</a:t>
            </a:fld>
            <a:endParaRPr lang="en-US" dirty="0">
              <a:solidFill>
                <a:schemeClr val="bg1"/>
              </a:solidFill>
            </a:endParaRPr>
          </a:p>
        </p:txBody>
      </p:sp>
      <p:sp>
        <p:nvSpPr>
          <p:cNvPr id="2" name="TextBox 1">
            <a:extLst>
              <a:ext uri="{FF2B5EF4-FFF2-40B4-BE49-F238E27FC236}">
                <a16:creationId xmlns:a16="http://schemas.microsoft.com/office/drawing/2014/main" id="{C9EAB531-F207-DC27-1A95-A1A1B37ACC2D}"/>
              </a:ext>
            </a:extLst>
          </p:cNvPr>
          <p:cNvSpPr txBox="1"/>
          <p:nvPr/>
        </p:nvSpPr>
        <p:spPr>
          <a:xfrm>
            <a:off x="616226" y="333840"/>
            <a:ext cx="10863470" cy="2923877"/>
          </a:xfrm>
          <a:prstGeom prst="rect">
            <a:avLst/>
          </a:prstGeom>
          <a:noFill/>
        </p:spPr>
        <p:txBody>
          <a:bodyPr wrap="square" rtlCol="0">
            <a:spAutoFit/>
          </a:bodyPr>
          <a:lstStyle/>
          <a:p>
            <a:r>
              <a:rPr lang="en-US" sz="2200" b="1" dirty="0">
                <a:solidFill>
                  <a:srgbClr val="822334"/>
                </a:solidFill>
                <a:latin typeface="Lato" panose="020F0502020204030203" pitchFamily="34" charset="77"/>
              </a:rPr>
              <a:t>Per-Point Distance Distribution</a:t>
            </a:r>
          </a:p>
          <a:p>
            <a:endParaRPr lang="en-US" b="1" dirty="0">
              <a:latin typeface="Lato" panose="020F0502020204030203" pitchFamily="34" charset="77"/>
            </a:endParaRPr>
          </a:p>
          <a:p>
            <a:pPr marL="285750" indent="-285750" algn="l">
              <a:buFont typeface="Arial" panose="020B0604020202020204" pitchFamily="34" charset="0"/>
              <a:buChar char="•"/>
            </a:pPr>
            <a:r>
              <a:rPr lang="en-US" b="0" i="0" dirty="0">
                <a:solidFill>
                  <a:srgbClr val="1F1F1F"/>
                </a:solidFill>
                <a:effectLst/>
                <a:latin typeface="Roboto" panose="02000000000000000000" pitchFamily="2" charset="0"/>
              </a:rPr>
              <a:t>The </a:t>
            </a:r>
            <a:r>
              <a:rPr lang="en-US" b="1" i="0" dirty="0">
                <a:solidFill>
                  <a:srgbClr val="1F1F1F"/>
                </a:solidFill>
                <a:effectLst/>
                <a:latin typeface="Roboto" panose="02000000000000000000" pitchFamily="2" charset="0"/>
              </a:rPr>
              <a:t>blue</a:t>
            </a:r>
            <a:r>
              <a:rPr lang="en-US" b="0" i="0" dirty="0">
                <a:solidFill>
                  <a:srgbClr val="1F1F1F"/>
                </a:solidFill>
                <a:effectLst/>
                <a:latin typeface="Roboto" panose="02000000000000000000" pitchFamily="2" charset="0"/>
              </a:rPr>
              <a:t> histogram shows the </a:t>
            </a:r>
            <a:r>
              <a:rPr lang="en-US" b="1" i="0" dirty="0">
                <a:solidFill>
                  <a:srgbClr val="1F1F1F"/>
                </a:solidFill>
                <a:effectLst/>
                <a:latin typeface="Roboto" panose="02000000000000000000" pitchFamily="2" charset="0"/>
              </a:rPr>
              <a:t>distance from each generated point to its nearest real point </a:t>
            </a:r>
            <a:r>
              <a:rPr lang="en-US" b="0" i="0" dirty="0">
                <a:solidFill>
                  <a:srgbClr val="1F1F1F"/>
                </a:solidFill>
                <a:effectLst/>
                <a:latin typeface="Roboto" panose="02000000000000000000" pitchFamily="2" charset="0"/>
              </a:rPr>
              <a:t>(</a:t>
            </a:r>
            <a:r>
              <a:rPr lang="en-US" b="0" i="0" dirty="0" err="1">
                <a:solidFill>
                  <a:srgbClr val="1F1F1F"/>
                </a:solidFill>
                <a:effectLst/>
                <a:latin typeface="Roboto" panose="02000000000000000000" pitchFamily="2" charset="0"/>
              </a:rPr>
              <a:t>Gen→Real</a:t>
            </a:r>
            <a:r>
              <a:rPr lang="en-US" b="0" i="0" dirty="0">
                <a:solidFill>
                  <a:srgbClr val="1F1F1F"/>
                </a:solidFill>
                <a:effectLst/>
                <a:latin typeface="Roboto" panose="02000000000000000000" pitchFamily="2" charset="0"/>
              </a:rPr>
              <a:t>).</a:t>
            </a:r>
          </a:p>
          <a:p>
            <a:pPr marL="742950" lvl="1" indent="-285750">
              <a:buFont typeface="Arial" panose="020B0604020202020204" pitchFamily="34" charset="0"/>
              <a:buChar char="•"/>
            </a:pPr>
            <a:r>
              <a:rPr lang="en-US" b="0" i="0" dirty="0">
                <a:solidFill>
                  <a:srgbClr val="1F1F1F"/>
                </a:solidFill>
                <a:effectLst/>
                <a:latin typeface="Roboto" panose="02000000000000000000" pitchFamily="2" charset="0"/>
              </a:rPr>
              <a:t>These distances are tightly clustered near zero, indicating </a:t>
            </a:r>
            <a:r>
              <a:rPr lang="en-US" b="1" i="0" dirty="0">
                <a:solidFill>
                  <a:srgbClr val="1F1F1F"/>
                </a:solidFill>
                <a:effectLst/>
                <a:latin typeface="Roboto" panose="02000000000000000000" pitchFamily="2" charset="0"/>
              </a:rPr>
              <a:t>most generated points are close to real points.</a:t>
            </a:r>
          </a:p>
          <a:p>
            <a:pPr marL="285750" indent="-285750" algn="l">
              <a:buFont typeface="Arial" panose="020B0604020202020204" pitchFamily="34" charset="0"/>
              <a:buChar char="•"/>
            </a:pPr>
            <a:r>
              <a:rPr lang="en-US" b="0" i="0" dirty="0">
                <a:solidFill>
                  <a:srgbClr val="1F1F1F"/>
                </a:solidFill>
                <a:effectLst/>
                <a:latin typeface="Roboto" panose="02000000000000000000" pitchFamily="2" charset="0"/>
              </a:rPr>
              <a:t>The </a:t>
            </a:r>
            <a:r>
              <a:rPr lang="en-US" b="1" i="0" dirty="0">
                <a:solidFill>
                  <a:srgbClr val="1F1F1F"/>
                </a:solidFill>
                <a:effectLst/>
                <a:latin typeface="Roboto" panose="02000000000000000000" pitchFamily="2" charset="0"/>
              </a:rPr>
              <a:t>orange</a:t>
            </a:r>
            <a:r>
              <a:rPr lang="en-US" b="0" i="0" dirty="0">
                <a:solidFill>
                  <a:srgbClr val="1F1F1F"/>
                </a:solidFill>
                <a:effectLst/>
                <a:latin typeface="Roboto" panose="02000000000000000000" pitchFamily="2" charset="0"/>
              </a:rPr>
              <a:t> histogram shows the </a:t>
            </a:r>
            <a:r>
              <a:rPr lang="en-US" b="1" i="0" dirty="0">
                <a:solidFill>
                  <a:srgbClr val="1F1F1F"/>
                </a:solidFill>
                <a:effectLst/>
                <a:latin typeface="Roboto" panose="02000000000000000000" pitchFamily="2" charset="0"/>
              </a:rPr>
              <a:t>distance from each real point to its nearest generated point </a:t>
            </a:r>
            <a:r>
              <a:rPr lang="en-US" b="0" i="0" dirty="0">
                <a:solidFill>
                  <a:srgbClr val="1F1F1F"/>
                </a:solidFill>
                <a:effectLst/>
                <a:latin typeface="Roboto" panose="02000000000000000000" pitchFamily="2" charset="0"/>
              </a:rPr>
              <a:t>(</a:t>
            </a:r>
            <a:r>
              <a:rPr lang="en-US" b="0" i="0" dirty="0" err="1">
                <a:solidFill>
                  <a:srgbClr val="1F1F1F"/>
                </a:solidFill>
                <a:effectLst/>
                <a:latin typeface="Roboto" panose="02000000000000000000" pitchFamily="2" charset="0"/>
              </a:rPr>
              <a:t>Real→Gen</a:t>
            </a:r>
            <a:r>
              <a:rPr lang="en-US" b="0" i="0" dirty="0">
                <a:solidFill>
                  <a:srgbClr val="1F1F1F"/>
                </a:solidFill>
                <a:effectLst/>
                <a:latin typeface="Roboto" panose="02000000000000000000" pitchFamily="2" charset="0"/>
              </a:rPr>
              <a:t>):</a:t>
            </a:r>
          </a:p>
          <a:p>
            <a:pPr marL="742950" lvl="1" indent="-285750">
              <a:buFont typeface="Arial" panose="020B0604020202020204" pitchFamily="34" charset="0"/>
              <a:buChar char="•"/>
            </a:pPr>
            <a:r>
              <a:rPr lang="en-US" b="0" i="0" dirty="0">
                <a:solidFill>
                  <a:srgbClr val="1F1F1F"/>
                </a:solidFill>
                <a:effectLst/>
                <a:latin typeface="Roboto" panose="02000000000000000000" pitchFamily="2" charset="0"/>
              </a:rPr>
              <a:t>these are spread much wider, peaking around 1.0–1.5 and extending up to 2.2, </a:t>
            </a:r>
            <a:r>
              <a:rPr lang="en-US" b="1" i="0" dirty="0">
                <a:solidFill>
                  <a:srgbClr val="1F1F1F"/>
                </a:solidFill>
                <a:effectLst/>
                <a:latin typeface="Roboto" panose="02000000000000000000" pitchFamily="2" charset="0"/>
              </a:rPr>
              <a:t>meaning some real points don’t have a close generated match.</a:t>
            </a:r>
          </a:p>
        </p:txBody>
      </p:sp>
      <p:pic>
        <p:nvPicPr>
          <p:cNvPr id="5" name="Picture 4">
            <a:extLst>
              <a:ext uri="{FF2B5EF4-FFF2-40B4-BE49-F238E27FC236}">
                <a16:creationId xmlns:a16="http://schemas.microsoft.com/office/drawing/2014/main" id="{8B1CF2DB-56C7-7B77-5387-6DBFCD96DE2A}"/>
              </a:ext>
            </a:extLst>
          </p:cNvPr>
          <p:cNvPicPr>
            <a:picLocks noChangeAspect="1"/>
          </p:cNvPicPr>
          <p:nvPr/>
        </p:nvPicPr>
        <p:blipFill>
          <a:blip r:embed="rId3"/>
          <a:stretch>
            <a:fillRect/>
          </a:stretch>
        </p:blipFill>
        <p:spPr>
          <a:xfrm>
            <a:off x="7504044" y="3278251"/>
            <a:ext cx="4253370" cy="2872406"/>
          </a:xfrm>
          <a:prstGeom prst="rect">
            <a:avLst/>
          </a:prstGeom>
        </p:spPr>
      </p:pic>
      <p:sp>
        <p:nvSpPr>
          <p:cNvPr id="6" name="TextBox 5">
            <a:extLst>
              <a:ext uri="{FF2B5EF4-FFF2-40B4-BE49-F238E27FC236}">
                <a16:creationId xmlns:a16="http://schemas.microsoft.com/office/drawing/2014/main" id="{B381826B-0C5D-8E1C-C035-2996D5439C99}"/>
              </a:ext>
            </a:extLst>
          </p:cNvPr>
          <p:cNvSpPr txBox="1"/>
          <p:nvPr/>
        </p:nvSpPr>
        <p:spPr>
          <a:xfrm>
            <a:off x="616226" y="3315689"/>
            <a:ext cx="6887818" cy="2862322"/>
          </a:xfrm>
          <a:prstGeom prst="rect">
            <a:avLst/>
          </a:prstGeom>
          <a:noFill/>
        </p:spPr>
        <p:txBody>
          <a:bodyPr wrap="square" rtlCol="0">
            <a:spAutoFit/>
          </a:bodyPr>
          <a:lstStyle/>
          <a:p>
            <a:pPr marL="285750" indent="-285750" algn="l">
              <a:buFont typeface="Arial" panose="020B0604020202020204" pitchFamily="34" charset="0"/>
              <a:buChar char="•"/>
            </a:pPr>
            <a:r>
              <a:rPr lang="en-US" b="1" i="0" dirty="0">
                <a:solidFill>
                  <a:srgbClr val="1F1F1F"/>
                </a:solidFill>
                <a:effectLst/>
                <a:latin typeface="Roboto" panose="02000000000000000000" pitchFamily="2" charset="0"/>
              </a:rPr>
              <a:t>Conclusion:</a:t>
            </a:r>
            <a:r>
              <a:rPr lang="en-US" b="0" i="0" dirty="0">
                <a:solidFill>
                  <a:srgbClr val="1F1F1F"/>
                </a:solidFill>
                <a:effectLst/>
                <a:latin typeface="Roboto" panose="02000000000000000000" pitchFamily="2" charset="0"/>
              </a:rPr>
              <a:t> generated points cover the real shape tightly, but the generated shape might miss some regions present in the real shape (gaps).</a:t>
            </a:r>
          </a:p>
          <a:p>
            <a:pPr marL="285750" indent="-285750" algn="l">
              <a:buFont typeface="Arial" panose="020B0604020202020204" pitchFamily="34" charset="0"/>
              <a:buChar char="•"/>
            </a:pPr>
            <a:r>
              <a:rPr lang="en-US" b="0" i="0" dirty="0">
                <a:solidFill>
                  <a:srgbClr val="1F1F1F"/>
                </a:solidFill>
                <a:effectLst/>
                <a:latin typeface="Roboto" panose="02000000000000000000" pitchFamily="2" charset="0"/>
              </a:rPr>
              <a:t>Overall, the model produces generated points that are very close to real points, but it fails to “cover” every real point well, so some areas in the real sample are underrepresented in the generated sample.</a:t>
            </a:r>
          </a:p>
          <a:p>
            <a:pPr marL="285750" indent="-285750" algn="l">
              <a:buFont typeface="Arial" panose="020B0604020202020204" pitchFamily="34" charset="0"/>
              <a:buChar char="•"/>
            </a:pPr>
            <a:r>
              <a:rPr lang="en-US" b="0" i="0" dirty="0">
                <a:solidFill>
                  <a:srgbClr val="1F1F1F"/>
                </a:solidFill>
                <a:effectLst/>
                <a:latin typeface="Roboto" panose="02000000000000000000" pitchFamily="2" charset="0"/>
              </a:rPr>
              <a:t>The distribution suggests good precision (generated points are not “floating off” in space), but recall is weaker (not every real point is matched closely).</a:t>
            </a:r>
          </a:p>
        </p:txBody>
      </p:sp>
    </p:spTree>
    <p:extLst>
      <p:ext uri="{BB962C8B-B14F-4D97-AF65-F5344CB8AC3E}">
        <p14:creationId xmlns:p14="http://schemas.microsoft.com/office/powerpoint/2010/main" val="22612287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E5264C-40CD-10B1-370F-E6FD49888A31}"/>
            </a:ext>
          </a:extLst>
        </p:cNvPr>
        <p:cNvGrpSpPr/>
        <p:nvPr/>
      </p:nvGrpSpPr>
      <p:grpSpPr>
        <a:xfrm>
          <a:off x="0" y="0"/>
          <a:ext cx="0" cy="0"/>
          <a:chOff x="0" y="0"/>
          <a:chExt cx="0" cy="0"/>
        </a:xfrm>
      </p:grpSpPr>
      <p:pic>
        <p:nvPicPr>
          <p:cNvPr id="4" name="Picture 15" descr="Fondino">
            <a:extLst>
              <a:ext uri="{FF2B5EF4-FFF2-40B4-BE49-F238E27FC236}">
                <a16:creationId xmlns:a16="http://schemas.microsoft.com/office/drawing/2014/main" id="{C1AC6FB2-1782-6717-26BA-939C8741D7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215449"/>
            <a:ext cx="12192000" cy="6457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Footer Placeholder 10">
            <a:extLst>
              <a:ext uri="{FF2B5EF4-FFF2-40B4-BE49-F238E27FC236}">
                <a16:creationId xmlns:a16="http://schemas.microsoft.com/office/drawing/2014/main" id="{BE218AB7-1903-E319-05A3-C077A1A245DC}"/>
              </a:ext>
            </a:extLst>
          </p:cNvPr>
          <p:cNvSpPr>
            <a:spLocks noGrp="1"/>
          </p:cNvSpPr>
          <p:nvPr>
            <p:ph type="ftr" sz="quarter" idx="11"/>
          </p:nvPr>
        </p:nvSpPr>
        <p:spPr/>
        <p:txBody>
          <a:bodyPr/>
          <a:lstStyle/>
          <a:p>
            <a:r>
              <a:rPr lang="en-US" dirty="0">
                <a:solidFill>
                  <a:schemeClr val="bg1"/>
                </a:solidFill>
              </a:rPr>
              <a:t>Sapienza University of Rome</a:t>
            </a:r>
          </a:p>
        </p:txBody>
      </p:sp>
      <p:sp>
        <p:nvSpPr>
          <p:cNvPr id="12" name="Slide Number Placeholder 11">
            <a:extLst>
              <a:ext uri="{FF2B5EF4-FFF2-40B4-BE49-F238E27FC236}">
                <a16:creationId xmlns:a16="http://schemas.microsoft.com/office/drawing/2014/main" id="{C5CE7E6C-65E8-AC34-3CF9-337E246CD63E}"/>
              </a:ext>
            </a:extLst>
          </p:cNvPr>
          <p:cNvSpPr>
            <a:spLocks noGrp="1"/>
          </p:cNvSpPr>
          <p:nvPr>
            <p:ph type="sldNum" sz="quarter" idx="12"/>
          </p:nvPr>
        </p:nvSpPr>
        <p:spPr/>
        <p:txBody>
          <a:bodyPr/>
          <a:lstStyle/>
          <a:p>
            <a:fld id="{48F19E39-9933-F648-B2F3-3AC17C0DC986}" type="slidenum">
              <a:rPr lang="en-US" smtClean="0">
                <a:solidFill>
                  <a:schemeClr val="bg1"/>
                </a:solidFill>
              </a:rPr>
              <a:t>26</a:t>
            </a:fld>
            <a:endParaRPr lang="en-US" dirty="0">
              <a:solidFill>
                <a:schemeClr val="bg1"/>
              </a:solidFill>
            </a:endParaRPr>
          </a:p>
        </p:txBody>
      </p:sp>
      <p:sp>
        <p:nvSpPr>
          <p:cNvPr id="2" name="TextBox 1">
            <a:extLst>
              <a:ext uri="{FF2B5EF4-FFF2-40B4-BE49-F238E27FC236}">
                <a16:creationId xmlns:a16="http://schemas.microsoft.com/office/drawing/2014/main" id="{B5CF6B7B-433F-FD15-0284-49F5034ED98A}"/>
              </a:ext>
            </a:extLst>
          </p:cNvPr>
          <p:cNvSpPr txBox="1"/>
          <p:nvPr/>
        </p:nvSpPr>
        <p:spPr>
          <a:xfrm>
            <a:off x="616226" y="343779"/>
            <a:ext cx="10863470" cy="430887"/>
          </a:xfrm>
          <a:prstGeom prst="rect">
            <a:avLst/>
          </a:prstGeom>
          <a:noFill/>
        </p:spPr>
        <p:txBody>
          <a:bodyPr wrap="square" rtlCol="0">
            <a:spAutoFit/>
          </a:bodyPr>
          <a:lstStyle/>
          <a:p>
            <a:r>
              <a:rPr lang="en-US" sz="2200" b="1" dirty="0">
                <a:solidFill>
                  <a:srgbClr val="822334"/>
                </a:solidFill>
                <a:latin typeface="Lato" panose="020F0502020204030203" pitchFamily="34" charset="77"/>
              </a:rPr>
              <a:t>Generated 'car' from different starting shapes</a:t>
            </a:r>
          </a:p>
        </p:txBody>
      </p:sp>
      <p:pic>
        <p:nvPicPr>
          <p:cNvPr id="7" name="Picture 6">
            <a:extLst>
              <a:ext uri="{FF2B5EF4-FFF2-40B4-BE49-F238E27FC236}">
                <a16:creationId xmlns:a16="http://schemas.microsoft.com/office/drawing/2014/main" id="{C1942F2E-CBD3-A283-6D0C-24A89A8939EF}"/>
              </a:ext>
            </a:extLst>
          </p:cNvPr>
          <p:cNvPicPr>
            <a:picLocks noChangeAspect="1"/>
          </p:cNvPicPr>
          <p:nvPr/>
        </p:nvPicPr>
        <p:blipFill>
          <a:blip r:embed="rId3"/>
          <a:stretch>
            <a:fillRect/>
          </a:stretch>
        </p:blipFill>
        <p:spPr>
          <a:xfrm>
            <a:off x="3119120" y="954541"/>
            <a:ext cx="5953760" cy="5190457"/>
          </a:xfrm>
          <a:prstGeom prst="rect">
            <a:avLst/>
          </a:prstGeom>
        </p:spPr>
      </p:pic>
    </p:spTree>
    <p:extLst>
      <p:ext uri="{BB962C8B-B14F-4D97-AF65-F5344CB8AC3E}">
        <p14:creationId xmlns:p14="http://schemas.microsoft.com/office/powerpoint/2010/main" val="38366623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B85312-8317-2D84-7FBD-7F1F9CCE3F8A}"/>
            </a:ext>
          </a:extLst>
        </p:cNvPr>
        <p:cNvGrpSpPr/>
        <p:nvPr/>
      </p:nvGrpSpPr>
      <p:grpSpPr>
        <a:xfrm>
          <a:off x="0" y="0"/>
          <a:ext cx="0" cy="0"/>
          <a:chOff x="0" y="0"/>
          <a:chExt cx="0" cy="0"/>
        </a:xfrm>
      </p:grpSpPr>
      <p:pic>
        <p:nvPicPr>
          <p:cNvPr id="4" name="Picture 15" descr="Fondino">
            <a:extLst>
              <a:ext uri="{FF2B5EF4-FFF2-40B4-BE49-F238E27FC236}">
                <a16:creationId xmlns:a16="http://schemas.microsoft.com/office/drawing/2014/main" id="{DED47895-3F52-6DAD-ACB9-CE1323E5774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215449"/>
            <a:ext cx="12192000" cy="6457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Footer Placeholder 10">
            <a:extLst>
              <a:ext uri="{FF2B5EF4-FFF2-40B4-BE49-F238E27FC236}">
                <a16:creationId xmlns:a16="http://schemas.microsoft.com/office/drawing/2014/main" id="{5D9BA47E-E0D0-FDE7-B5A7-2D263F06E444}"/>
              </a:ext>
            </a:extLst>
          </p:cNvPr>
          <p:cNvSpPr>
            <a:spLocks noGrp="1"/>
          </p:cNvSpPr>
          <p:nvPr>
            <p:ph type="ftr" sz="quarter" idx="11"/>
          </p:nvPr>
        </p:nvSpPr>
        <p:spPr/>
        <p:txBody>
          <a:bodyPr/>
          <a:lstStyle/>
          <a:p>
            <a:r>
              <a:rPr lang="en-US" dirty="0">
                <a:solidFill>
                  <a:schemeClr val="bg1"/>
                </a:solidFill>
              </a:rPr>
              <a:t>Sapienza University of Rome</a:t>
            </a:r>
          </a:p>
        </p:txBody>
      </p:sp>
      <p:sp>
        <p:nvSpPr>
          <p:cNvPr id="12" name="Slide Number Placeholder 11">
            <a:extLst>
              <a:ext uri="{FF2B5EF4-FFF2-40B4-BE49-F238E27FC236}">
                <a16:creationId xmlns:a16="http://schemas.microsoft.com/office/drawing/2014/main" id="{8FB2F41A-F41B-23DA-69F0-E34B7EDD76CC}"/>
              </a:ext>
            </a:extLst>
          </p:cNvPr>
          <p:cNvSpPr>
            <a:spLocks noGrp="1"/>
          </p:cNvSpPr>
          <p:nvPr>
            <p:ph type="sldNum" sz="quarter" idx="12"/>
          </p:nvPr>
        </p:nvSpPr>
        <p:spPr/>
        <p:txBody>
          <a:bodyPr/>
          <a:lstStyle/>
          <a:p>
            <a:fld id="{48F19E39-9933-F648-B2F3-3AC17C0DC986}" type="slidenum">
              <a:rPr lang="en-US" smtClean="0">
                <a:solidFill>
                  <a:schemeClr val="bg1"/>
                </a:solidFill>
              </a:rPr>
              <a:t>27</a:t>
            </a:fld>
            <a:endParaRPr lang="en-US" dirty="0">
              <a:solidFill>
                <a:schemeClr val="bg1"/>
              </a:solidFill>
            </a:endParaRPr>
          </a:p>
        </p:txBody>
      </p:sp>
      <p:sp>
        <p:nvSpPr>
          <p:cNvPr id="2" name="TextBox 1">
            <a:extLst>
              <a:ext uri="{FF2B5EF4-FFF2-40B4-BE49-F238E27FC236}">
                <a16:creationId xmlns:a16="http://schemas.microsoft.com/office/drawing/2014/main" id="{19761950-5DCC-F035-BF01-C34384FF2C9C}"/>
              </a:ext>
            </a:extLst>
          </p:cNvPr>
          <p:cNvSpPr txBox="1"/>
          <p:nvPr/>
        </p:nvSpPr>
        <p:spPr>
          <a:xfrm>
            <a:off x="616225" y="343779"/>
            <a:ext cx="11102010" cy="5386090"/>
          </a:xfrm>
          <a:prstGeom prst="rect">
            <a:avLst/>
          </a:prstGeom>
          <a:noFill/>
        </p:spPr>
        <p:txBody>
          <a:bodyPr wrap="square" rtlCol="0">
            <a:spAutoFit/>
          </a:bodyPr>
          <a:lstStyle/>
          <a:p>
            <a:pPr algn="just"/>
            <a:r>
              <a:rPr lang="en-US" sz="2200" b="1" dirty="0">
                <a:solidFill>
                  <a:srgbClr val="822334"/>
                </a:solidFill>
                <a:latin typeface="Lato" panose="020F0502020204030203" pitchFamily="34" charset="77"/>
              </a:rPr>
              <a:t>Conclusion</a:t>
            </a:r>
          </a:p>
          <a:p>
            <a:pPr algn="just"/>
            <a:endParaRPr lang="en-US" b="1" dirty="0">
              <a:latin typeface="Lato" panose="020F0502020204030203" pitchFamily="34" charset="77"/>
            </a:endParaRPr>
          </a:p>
          <a:p>
            <a:pPr algn="just"/>
            <a:r>
              <a:rPr lang="en-US" dirty="0">
                <a:latin typeface="Lato" panose="020F0502020204030203" pitchFamily="34" charset="77"/>
              </a:rPr>
              <a:t>We implemented and enhanced TIGER in two stages:</a:t>
            </a:r>
          </a:p>
          <a:p>
            <a:pPr marL="342900" indent="-342900" algn="just">
              <a:buFont typeface="+mj-lt"/>
              <a:buAutoNum type="arabicPeriod"/>
            </a:pPr>
            <a:endParaRPr lang="en-US" b="1" dirty="0">
              <a:latin typeface="Lato" panose="020F0502020204030203" pitchFamily="34" charset="77"/>
            </a:endParaRPr>
          </a:p>
          <a:p>
            <a:pPr marL="342900" indent="-342900" algn="just">
              <a:buFont typeface="+mj-lt"/>
              <a:buAutoNum type="arabicPeriod"/>
            </a:pPr>
            <a:r>
              <a:rPr lang="en-US" b="1" dirty="0">
                <a:latin typeface="Lato" panose="020F0502020204030203" pitchFamily="34" charset="77"/>
              </a:rPr>
              <a:t>Setup &amp; Training</a:t>
            </a:r>
            <a:endParaRPr lang="en-US" dirty="0">
              <a:latin typeface="Lato" panose="020F0502020204030203" pitchFamily="34" charset="77"/>
            </a:endParaRPr>
          </a:p>
          <a:p>
            <a:pPr marL="800100" lvl="1" indent="-342900" algn="just">
              <a:buFont typeface="Arial" panose="020B0604020202020204" pitchFamily="34" charset="0"/>
              <a:buChar char="•"/>
            </a:pPr>
            <a:r>
              <a:rPr lang="en-US" dirty="0">
                <a:latin typeface="Lato" panose="020F0502020204030203" pitchFamily="34" charset="77"/>
              </a:rPr>
              <a:t>Configured a </a:t>
            </a:r>
            <a:r>
              <a:rPr lang="en-US" dirty="0" err="1">
                <a:latin typeface="Lato" panose="020F0502020204030203" pitchFamily="34" charset="77"/>
              </a:rPr>
              <a:t>Colab</a:t>
            </a:r>
            <a:r>
              <a:rPr lang="en-US" dirty="0">
                <a:latin typeface="Lato" panose="020F0502020204030203" pitchFamily="34" charset="77"/>
              </a:rPr>
              <a:t> environment (A100 GPU) and resolved all package issues.</a:t>
            </a:r>
          </a:p>
          <a:p>
            <a:pPr marL="800100" lvl="1" indent="-342900" algn="just">
              <a:buFont typeface="Arial" panose="020B0604020202020204" pitchFamily="34" charset="0"/>
              <a:buChar char="•"/>
            </a:pPr>
            <a:r>
              <a:rPr lang="en-US" dirty="0">
                <a:latin typeface="Lato" panose="020F0502020204030203" pitchFamily="34" charset="77"/>
              </a:rPr>
              <a:t>Organized the original code with clear documentation and trained for 200 epochs on </a:t>
            </a:r>
            <a:r>
              <a:rPr lang="en-US" dirty="0" err="1">
                <a:latin typeface="Lato" panose="020F0502020204030203" pitchFamily="34" charset="77"/>
              </a:rPr>
              <a:t>ShapeNet</a:t>
            </a:r>
            <a:r>
              <a:rPr lang="en-US" dirty="0">
                <a:latin typeface="Lato" panose="020F0502020204030203" pitchFamily="34" charset="77"/>
              </a:rPr>
              <a:t> “car,” matching published metrics (MMD-CD ≈ 2.237, MMD-EMD ≈ 0.804, F-score ≈ 0.00153).</a:t>
            </a:r>
          </a:p>
          <a:p>
            <a:pPr marL="342900" indent="-342900" algn="just">
              <a:buFont typeface="+mj-lt"/>
              <a:buAutoNum type="arabicPeriod"/>
            </a:pPr>
            <a:endParaRPr lang="en-US" b="1" dirty="0">
              <a:latin typeface="Lato" panose="020F0502020204030203" pitchFamily="34" charset="77"/>
            </a:endParaRPr>
          </a:p>
          <a:p>
            <a:pPr marL="342900" indent="-342900" algn="just">
              <a:buFont typeface="+mj-lt"/>
              <a:buAutoNum type="arabicPeriod"/>
            </a:pPr>
            <a:r>
              <a:rPr lang="en-US" b="1" dirty="0">
                <a:latin typeface="Lato" panose="020F0502020204030203" pitchFamily="34" charset="77"/>
              </a:rPr>
              <a:t>Enhancements &amp; Analysis</a:t>
            </a:r>
            <a:endParaRPr lang="en-US" dirty="0">
              <a:latin typeface="Lato" panose="020F0502020204030203" pitchFamily="34" charset="77"/>
            </a:endParaRPr>
          </a:p>
          <a:p>
            <a:pPr marL="800100" lvl="1" indent="-342900" algn="just">
              <a:buFont typeface="Arial" panose="020B0604020202020204" pitchFamily="34" charset="0"/>
              <a:buChar char="•"/>
            </a:pPr>
            <a:r>
              <a:rPr lang="en-US" dirty="0">
                <a:latin typeface="Lato" panose="020F0502020204030203" pitchFamily="34" charset="77"/>
              </a:rPr>
              <a:t>Reduced diffusion steps from 1000 to 200, cutting generation time by 80 % with minimal quality loss.</a:t>
            </a:r>
          </a:p>
          <a:p>
            <a:pPr marL="800100" lvl="1" indent="-342900" algn="just">
              <a:buFont typeface="Arial" panose="020B0604020202020204" pitchFamily="34" charset="0"/>
              <a:buChar char="•"/>
            </a:pPr>
            <a:r>
              <a:rPr lang="en-US" dirty="0">
                <a:latin typeface="Lato" panose="020F0502020204030203" pitchFamily="34" charset="77"/>
              </a:rPr>
              <a:t>Tested six simple “seed” shapes (cube, cuboid, sphere, pyramid, torus, plane). All six produced similarly scored car outputs; sphere and plane initializations yielded slightly cleaner results.</a:t>
            </a:r>
          </a:p>
          <a:p>
            <a:pPr marL="800100" lvl="1" indent="-342900" algn="just">
              <a:buFont typeface="Arial" panose="020B0604020202020204" pitchFamily="34" charset="0"/>
              <a:buChar char="•"/>
            </a:pPr>
            <a:r>
              <a:rPr lang="en-US" dirty="0">
                <a:latin typeface="Lato" panose="020F0502020204030203" pitchFamily="34" charset="77"/>
              </a:rPr>
              <a:t>Tracked PSPE and BAPE encodings at early, middle, and late timesteps. Both started nearly uniform and became richly varied by the end, illustrating how the model learns positional details over time.</a:t>
            </a:r>
          </a:p>
          <a:p>
            <a:pPr algn="just"/>
            <a:endParaRPr lang="en-US" dirty="0">
              <a:latin typeface="Lato" panose="020F0502020204030203" pitchFamily="34" charset="77"/>
            </a:endParaRPr>
          </a:p>
          <a:p>
            <a:pPr algn="just"/>
            <a:r>
              <a:rPr lang="en-US" dirty="0">
                <a:latin typeface="Lato" panose="020F0502020204030203" pitchFamily="34" charset="77"/>
              </a:rPr>
              <a:t>These findings confirm that TIGER can be set up and trained reliably in </a:t>
            </a:r>
            <a:r>
              <a:rPr lang="en-US" dirty="0" err="1">
                <a:latin typeface="Lato" panose="020F0502020204030203" pitchFamily="34" charset="77"/>
              </a:rPr>
              <a:t>Colab</a:t>
            </a:r>
            <a:r>
              <a:rPr lang="en-US" dirty="0">
                <a:latin typeface="Lato" panose="020F0502020204030203" pitchFamily="34" charset="77"/>
              </a:rPr>
              <a:t>, generate high-quality cars quickly, and reveal exactly how positional encodings grow from trivial to informative as diffusion proceeds.</a:t>
            </a:r>
          </a:p>
          <a:p>
            <a:pPr algn="just">
              <a:buFont typeface="Arial" panose="020B0604020202020204" pitchFamily="34" charset="0"/>
              <a:buChar char="•"/>
            </a:pPr>
            <a:endParaRPr lang="en-US" sz="1600" dirty="0">
              <a:latin typeface="Lato" panose="020F0502020204030203" pitchFamily="34" charset="77"/>
            </a:endParaRPr>
          </a:p>
        </p:txBody>
      </p:sp>
      <p:pic>
        <p:nvPicPr>
          <p:cNvPr id="8" name="Picture 7">
            <a:extLst>
              <a:ext uri="{FF2B5EF4-FFF2-40B4-BE49-F238E27FC236}">
                <a16:creationId xmlns:a16="http://schemas.microsoft.com/office/drawing/2014/main" id="{C153EB70-FC21-471E-0F85-C8518BCA8183}"/>
              </a:ext>
            </a:extLst>
          </p:cNvPr>
          <p:cNvPicPr>
            <a:picLocks noChangeAspect="1"/>
          </p:cNvPicPr>
          <p:nvPr/>
        </p:nvPicPr>
        <p:blipFill>
          <a:blip r:embed="rId3"/>
          <a:stretch>
            <a:fillRect/>
          </a:stretch>
        </p:blipFill>
        <p:spPr>
          <a:xfrm>
            <a:off x="9276190" y="555916"/>
            <a:ext cx="2722770" cy="1265513"/>
          </a:xfrm>
          <a:prstGeom prst="rect">
            <a:avLst/>
          </a:prstGeom>
        </p:spPr>
      </p:pic>
      <p:pic>
        <p:nvPicPr>
          <p:cNvPr id="10" name="Picture 9">
            <a:extLst>
              <a:ext uri="{FF2B5EF4-FFF2-40B4-BE49-F238E27FC236}">
                <a16:creationId xmlns:a16="http://schemas.microsoft.com/office/drawing/2014/main" id="{09CE514B-1FBD-02E8-84F1-88771CB99F3C}"/>
              </a:ext>
            </a:extLst>
          </p:cNvPr>
          <p:cNvPicPr>
            <a:picLocks noChangeAspect="1"/>
          </p:cNvPicPr>
          <p:nvPr/>
        </p:nvPicPr>
        <p:blipFill>
          <a:blip r:embed="rId4"/>
          <a:stretch>
            <a:fillRect/>
          </a:stretch>
        </p:blipFill>
        <p:spPr>
          <a:xfrm>
            <a:off x="5974190" y="687023"/>
            <a:ext cx="3302000" cy="1003300"/>
          </a:xfrm>
          <a:prstGeom prst="rect">
            <a:avLst/>
          </a:prstGeom>
        </p:spPr>
      </p:pic>
    </p:spTree>
    <p:extLst>
      <p:ext uri="{BB962C8B-B14F-4D97-AF65-F5344CB8AC3E}">
        <p14:creationId xmlns:p14="http://schemas.microsoft.com/office/powerpoint/2010/main" val="5278530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979CE5-AD39-7FA8-C868-D3C3C4935214}"/>
            </a:ext>
          </a:extLst>
        </p:cNvPr>
        <p:cNvGrpSpPr/>
        <p:nvPr/>
      </p:nvGrpSpPr>
      <p:grpSpPr>
        <a:xfrm>
          <a:off x="0" y="0"/>
          <a:ext cx="0" cy="0"/>
          <a:chOff x="0" y="0"/>
          <a:chExt cx="0" cy="0"/>
        </a:xfrm>
      </p:grpSpPr>
      <p:pic>
        <p:nvPicPr>
          <p:cNvPr id="4" name="Picture 15" descr="Fondino">
            <a:extLst>
              <a:ext uri="{FF2B5EF4-FFF2-40B4-BE49-F238E27FC236}">
                <a16:creationId xmlns:a16="http://schemas.microsoft.com/office/drawing/2014/main" id="{1E183F75-8AE1-D148-EFDA-E714A8762D7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215449"/>
            <a:ext cx="12192000" cy="6457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Footer Placeholder 10">
            <a:extLst>
              <a:ext uri="{FF2B5EF4-FFF2-40B4-BE49-F238E27FC236}">
                <a16:creationId xmlns:a16="http://schemas.microsoft.com/office/drawing/2014/main" id="{33834844-540C-D9E7-1692-C50E2988E5B9}"/>
              </a:ext>
            </a:extLst>
          </p:cNvPr>
          <p:cNvSpPr>
            <a:spLocks noGrp="1"/>
          </p:cNvSpPr>
          <p:nvPr>
            <p:ph type="ftr" sz="quarter" idx="11"/>
          </p:nvPr>
        </p:nvSpPr>
        <p:spPr/>
        <p:txBody>
          <a:bodyPr/>
          <a:lstStyle/>
          <a:p>
            <a:r>
              <a:rPr lang="en-US" dirty="0">
                <a:solidFill>
                  <a:schemeClr val="bg1"/>
                </a:solidFill>
              </a:rPr>
              <a:t>Sapienza University of Rome</a:t>
            </a:r>
          </a:p>
        </p:txBody>
      </p:sp>
      <p:sp>
        <p:nvSpPr>
          <p:cNvPr id="12" name="Slide Number Placeholder 11">
            <a:extLst>
              <a:ext uri="{FF2B5EF4-FFF2-40B4-BE49-F238E27FC236}">
                <a16:creationId xmlns:a16="http://schemas.microsoft.com/office/drawing/2014/main" id="{8E4F2D9A-1AE8-7E33-1AB8-309058871194}"/>
              </a:ext>
            </a:extLst>
          </p:cNvPr>
          <p:cNvSpPr>
            <a:spLocks noGrp="1"/>
          </p:cNvSpPr>
          <p:nvPr>
            <p:ph type="sldNum" sz="quarter" idx="12"/>
          </p:nvPr>
        </p:nvSpPr>
        <p:spPr/>
        <p:txBody>
          <a:bodyPr/>
          <a:lstStyle/>
          <a:p>
            <a:fld id="{48F19E39-9933-F648-B2F3-3AC17C0DC986}" type="slidenum">
              <a:rPr lang="en-US" smtClean="0">
                <a:solidFill>
                  <a:schemeClr val="bg1"/>
                </a:solidFill>
              </a:rPr>
              <a:t>3</a:t>
            </a:fld>
            <a:endParaRPr lang="en-US" dirty="0">
              <a:solidFill>
                <a:schemeClr val="bg1"/>
              </a:solidFill>
            </a:endParaRPr>
          </a:p>
        </p:txBody>
      </p:sp>
      <p:sp>
        <p:nvSpPr>
          <p:cNvPr id="2" name="TextBox 1">
            <a:extLst>
              <a:ext uri="{FF2B5EF4-FFF2-40B4-BE49-F238E27FC236}">
                <a16:creationId xmlns:a16="http://schemas.microsoft.com/office/drawing/2014/main" id="{853EA185-670A-DE79-6178-F5182F39A2C9}"/>
              </a:ext>
            </a:extLst>
          </p:cNvPr>
          <p:cNvSpPr txBox="1"/>
          <p:nvPr/>
        </p:nvSpPr>
        <p:spPr>
          <a:xfrm>
            <a:off x="616225" y="343779"/>
            <a:ext cx="11102010" cy="4308872"/>
          </a:xfrm>
          <a:prstGeom prst="rect">
            <a:avLst/>
          </a:prstGeom>
          <a:noFill/>
        </p:spPr>
        <p:txBody>
          <a:bodyPr wrap="square" rtlCol="0">
            <a:spAutoFit/>
          </a:bodyPr>
          <a:lstStyle/>
          <a:p>
            <a:r>
              <a:rPr lang="en-US" sz="2200" b="1" dirty="0">
                <a:solidFill>
                  <a:srgbClr val="822334"/>
                </a:solidFill>
                <a:latin typeface="Lato" panose="020F0502020204030203" pitchFamily="34" charset="77"/>
              </a:rPr>
              <a:t>Type of Data the System Uses – Dataset and Input Structure</a:t>
            </a:r>
          </a:p>
          <a:p>
            <a:endParaRPr lang="en-US" b="1" dirty="0">
              <a:latin typeface="Lato" panose="020F0502020204030203" pitchFamily="34" charset="77"/>
            </a:endParaRPr>
          </a:p>
          <a:p>
            <a:r>
              <a:rPr lang="en-US" b="1" dirty="0">
                <a:latin typeface="Lato" panose="020F0502020204030203" pitchFamily="34" charset="77"/>
              </a:rPr>
              <a:t>Dataset:</a:t>
            </a:r>
            <a:endParaRPr lang="en-US" dirty="0">
              <a:latin typeface="Lato" panose="020F0502020204030203" pitchFamily="34" charset="77"/>
            </a:endParaRPr>
          </a:p>
          <a:p>
            <a:pPr marL="285750" indent="-285750">
              <a:buFont typeface="Arial" panose="020B0604020202020204" pitchFamily="34" charset="0"/>
              <a:buChar char="•"/>
            </a:pPr>
            <a:r>
              <a:rPr lang="en-US" b="1" dirty="0">
                <a:latin typeface="Lato" panose="020F0502020204030203" pitchFamily="34" charset="77"/>
              </a:rPr>
              <a:t>ShapeNetV2</a:t>
            </a:r>
            <a:r>
              <a:rPr lang="en-US" dirty="0">
                <a:latin typeface="Lato" panose="020F0502020204030203" pitchFamily="34" charset="77"/>
              </a:rPr>
              <a:t>: A large-scale dataset of 3D CAD models</a:t>
            </a:r>
          </a:p>
          <a:p>
            <a:pPr marL="285750" indent="-285750">
              <a:buFont typeface="Arial" panose="020B0604020202020204" pitchFamily="34" charset="0"/>
              <a:buChar char="•"/>
            </a:pPr>
            <a:r>
              <a:rPr lang="en-US" dirty="0">
                <a:latin typeface="Lato" panose="020F0502020204030203" pitchFamily="34" charset="77"/>
              </a:rPr>
              <a:t>Used categories: </a:t>
            </a:r>
            <a:r>
              <a:rPr lang="en-US" b="1" dirty="0">
                <a:latin typeface="Lato" panose="020F0502020204030203" pitchFamily="34" charset="77"/>
              </a:rPr>
              <a:t>Airplane</a:t>
            </a:r>
            <a:r>
              <a:rPr lang="en-US" dirty="0">
                <a:latin typeface="Lato" panose="020F0502020204030203" pitchFamily="34" charset="77"/>
              </a:rPr>
              <a:t>, </a:t>
            </a:r>
            <a:r>
              <a:rPr lang="en-US" b="1" dirty="0">
                <a:latin typeface="Lato" panose="020F0502020204030203" pitchFamily="34" charset="77"/>
              </a:rPr>
              <a:t>Chair</a:t>
            </a:r>
            <a:r>
              <a:rPr lang="en-US" dirty="0">
                <a:latin typeface="Lato" panose="020F0502020204030203" pitchFamily="34" charset="77"/>
              </a:rPr>
              <a:t>, </a:t>
            </a:r>
            <a:r>
              <a:rPr lang="en-US" b="1" dirty="0">
                <a:latin typeface="Lato" panose="020F0502020204030203" pitchFamily="34" charset="77"/>
              </a:rPr>
              <a:t>Car</a:t>
            </a:r>
            <a:endParaRPr lang="en-US" dirty="0">
              <a:latin typeface="Lato" panose="020F0502020204030203" pitchFamily="34" charset="77"/>
            </a:endParaRPr>
          </a:p>
          <a:p>
            <a:pPr marL="285750" indent="-285750">
              <a:buFont typeface="Arial" panose="020B0604020202020204" pitchFamily="34" charset="0"/>
              <a:buChar char="•"/>
            </a:pPr>
            <a:r>
              <a:rPr lang="en-US" dirty="0">
                <a:latin typeface="Lato" panose="020F0502020204030203" pitchFamily="34" charset="77"/>
              </a:rPr>
              <a:t>Universal model trained on </a:t>
            </a:r>
            <a:r>
              <a:rPr lang="en-US" b="1" dirty="0">
                <a:latin typeface="Lato" panose="020F0502020204030203" pitchFamily="34" charset="77"/>
              </a:rPr>
              <a:t>all 55 categories</a:t>
            </a:r>
            <a:endParaRPr lang="en-US" dirty="0">
              <a:latin typeface="Lato" panose="020F0502020204030203" pitchFamily="34" charset="77"/>
            </a:endParaRPr>
          </a:p>
          <a:p>
            <a:endParaRPr lang="en-US" b="1" dirty="0">
              <a:latin typeface="Lato" panose="020F0502020204030203" pitchFamily="34" charset="77"/>
            </a:endParaRPr>
          </a:p>
          <a:p>
            <a:r>
              <a:rPr lang="en-US" b="1" dirty="0">
                <a:latin typeface="Lato" panose="020F0502020204030203" pitchFamily="34" charset="77"/>
              </a:rPr>
              <a:t>Each object:</a:t>
            </a:r>
            <a:endParaRPr lang="en-US" dirty="0">
              <a:latin typeface="Lato" panose="020F0502020204030203" pitchFamily="34" charset="77"/>
            </a:endParaRPr>
          </a:p>
          <a:p>
            <a:pPr marL="285750" indent="-285750">
              <a:buFont typeface="Arial" panose="020B0604020202020204" pitchFamily="34" charset="0"/>
              <a:buChar char="•"/>
            </a:pPr>
            <a:r>
              <a:rPr lang="en-US" dirty="0">
                <a:latin typeface="Lato" panose="020F0502020204030203" pitchFamily="34" charset="77"/>
              </a:rPr>
              <a:t>Represented by a </a:t>
            </a:r>
            <a:r>
              <a:rPr lang="en-US" b="1" dirty="0">
                <a:latin typeface="Lato" panose="020F0502020204030203" pitchFamily="34" charset="77"/>
              </a:rPr>
              <a:t>2048-point cloud</a:t>
            </a:r>
            <a:endParaRPr lang="en-US" dirty="0">
              <a:latin typeface="Lato" panose="020F0502020204030203" pitchFamily="34" charset="77"/>
            </a:endParaRPr>
          </a:p>
          <a:p>
            <a:pPr marL="285750" indent="-285750">
              <a:buFont typeface="Arial" panose="020B0604020202020204" pitchFamily="34" charset="0"/>
              <a:buChar char="•"/>
            </a:pPr>
            <a:r>
              <a:rPr lang="en-US" dirty="0">
                <a:latin typeface="Lato" panose="020F0502020204030203" pitchFamily="34" charset="77"/>
              </a:rPr>
              <a:t>Each point has 3 coordinates (x, y, z)</a:t>
            </a:r>
          </a:p>
          <a:p>
            <a:pPr marL="285750" indent="-285750">
              <a:buFont typeface="Arial" panose="020B0604020202020204" pitchFamily="34" charset="0"/>
              <a:buChar char="•"/>
            </a:pPr>
            <a:r>
              <a:rPr lang="en-US" dirty="0">
                <a:latin typeface="Lato" panose="020F0502020204030203" pitchFamily="34" charset="77"/>
              </a:rPr>
              <a:t>Normalized to fit inside a unit cube</a:t>
            </a:r>
          </a:p>
          <a:p>
            <a:endParaRPr lang="en-US" b="1" dirty="0">
              <a:latin typeface="Lato" panose="020F0502020204030203" pitchFamily="34" charset="77"/>
            </a:endParaRPr>
          </a:p>
          <a:p>
            <a:r>
              <a:rPr lang="en-US" b="1" dirty="0">
                <a:latin typeface="Lato" panose="020F0502020204030203" pitchFamily="34" charset="77"/>
              </a:rPr>
              <a:t>Why it matters:</a:t>
            </a:r>
            <a:endParaRPr lang="en-US" dirty="0">
              <a:latin typeface="Lato" panose="020F0502020204030203" pitchFamily="34" charset="77"/>
            </a:endParaRPr>
          </a:p>
          <a:p>
            <a:pPr marL="285750" indent="-285750">
              <a:buFont typeface="Arial" panose="020B0604020202020204" pitchFamily="34" charset="0"/>
              <a:buChar char="•"/>
            </a:pPr>
            <a:r>
              <a:rPr lang="en-US" dirty="0">
                <a:latin typeface="Lato" panose="020F0502020204030203" pitchFamily="34" charset="77"/>
              </a:rPr>
              <a:t>The system works well across </a:t>
            </a:r>
            <a:r>
              <a:rPr lang="en-US" b="1" dirty="0">
                <a:latin typeface="Lato" panose="020F0502020204030203" pitchFamily="34" charset="77"/>
              </a:rPr>
              <a:t>simple and complex shapes</a:t>
            </a:r>
            <a:endParaRPr lang="en-US" dirty="0">
              <a:latin typeface="Lato" panose="020F0502020204030203" pitchFamily="34" charset="77"/>
            </a:endParaRPr>
          </a:p>
          <a:p>
            <a:pPr marL="285750" indent="-285750">
              <a:buFont typeface="Arial" panose="020B0604020202020204" pitchFamily="34" charset="0"/>
              <a:buChar char="•"/>
            </a:pPr>
            <a:r>
              <a:rPr lang="en-US" dirty="0">
                <a:latin typeface="Lato" panose="020F0502020204030203" pitchFamily="34" charset="77"/>
              </a:rPr>
              <a:t>Proven generalization ability across categories</a:t>
            </a:r>
          </a:p>
        </p:txBody>
      </p:sp>
      <p:pic>
        <p:nvPicPr>
          <p:cNvPr id="5" name="Picture 4">
            <a:extLst>
              <a:ext uri="{FF2B5EF4-FFF2-40B4-BE49-F238E27FC236}">
                <a16:creationId xmlns:a16="http://schemas.microsoft.com/office/drawing/2014/main" id="{E7B73F18-CE7F-627A-DABA-125AFCB47D90}"/>
              </a:ext>
            </a:extLst>
          </p:cNvPr>
          <p:cNvPicPr>
            <a:picLocks noChangeAspect="1"/>
          </p:cNvPicPr>
          <p:nvPr/>
        </p:nvPicPr>
        <p:blipFill>
          <a:blip r:embed="rId3"/>
          <a:stretch>
            <a:fillRect/>
          </a:stretch>
        </p:blipFill>
        <p:spPr>
          <a:xfrm>
            <a:off x="6021169" y="1789044"/>
            <a:ext cx="5554606" cy="1928191"/>
          </a:xfrm>
          <a:prstGeom prst="rect">
            <a:avLst/>
          </a:prstGeom>
        </p:spPr>
      </p:pic>
    </p:spTree>
    <p:extLst>
      <p:ext uri="{BB962C8B-B14F-4D97-AF65-F5344CB8AC3E}">
        <p14:creationId xmlns:p14="http://schemas.microsoft.com/office/powerpoint/2010/main" val="39040766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264FB0-A6FE-5EB1-AF3F-11F60AF05E69}"/>
            </a:ext>
          </a:extLst>
        </p:cNvPr>
        <p:cNvGrpSpPr/>
        <p:nvPr/>
      </p:nvGrpSpPr>
      <p:grpSpPr>
        <a:xfrm>
          <a:off x="0" y="0"/>
          <a:ext cx="0" cy="0"/>
          <a:chOff x="0" y="0"/>
          <a:chExt cx="0" cy="0"/>
        </a:xfrm>
      </p:grpSpPr>
      <p:pic>
        <p:nvPicPr>
          <p:cNvPr id="4" name="Picture 15" descr="Fondino">
            <a:extLst>
              <a:ext uri="{FF2B5EF4-FFF2-40B4-BE49-F238E27FC236}">
                <a16:creationId xmlns:a16="http://schemas.microsoft.com/office/drawing/2014/main" id="{28D395D8-86CD-7969-6452-93351D1E6DD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215449"/>
            <a:ext cx="12192000" cy="6457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Footer Placeholder 10">
            <a:extLst>
              <a:ext uri="{FF2B5EF4-FFF2-40B4-BE49-F238E27FC236}">
                <a16:creationId xmlns:a16="http://schemas.microsoft.com/office/drawing/2014/main" id="{E6E089CB-D53F-B830-E747-479AF2CEA6EF}"/>
              </a:ext>
            </a:extLst>
          </p:cNvPr>
          <p:cNvSpPr>
            <a:spLocks noGrp="1"/>
          </p:cNvSpPr>
          <p:nvPr>
            <p:ph type="ftr" sz="quarter" idx="11"/>
          </p:nvPr>
        </p:nvSpPr>
        <p:spPr/>
        <p:txBody>
          <a:bodyPr/>
          <a:lstStyle/>
          <a:p>
            <a:r>
              <a:rPr lang="en-US" dirty="0">
                <a:solidFill>
                  <a:schemeClr val="bg1"/>
                </a:solidFill>
              </a:rPr>
              <a:t>Sapienza University of Rome</a:t>
            </a:r>
          </a:p>
        </p:txBody>
      </p:sp>
      <p:sp>
        <p:nvSpPr>
          <p:cNvPr id="12" name="Slide Number Placeholder 11">
            <a:extLst>
              <a:ext uri="{FF2B5EF4-FFF2-40B4-BE49-F238E27FC236}">
                <a16:creationId xmlns:a16="http://schemas.microsoft.com/office/drawing/2014/main" id="{663E4AF4-8F66-FDC7-96AE-DB10BE1976D5}"/>
              </a:ext>
            </a:extLst>
          </p:cNvPr>
          <p:cNvSpPr>
            <a:spLocks noGrp="1"/>
          </p:cNvSpPr>
          <p:nvPr>
            <p:ph type="sldNum" sz="quarter" idx="12"/>
          </p:nvPr>
        </p:nvSpPr>
        <p:spPr/>
        <p:txBody>
          <a:bodyPr/>
          <a:lstStyle/>
          <a:p>
            <a:fld id="{48F19E39-9933-F648-B2F3-3AC17C0DC986}" type="slidenum">
              <a:rPr lang="en-US" smtClean="0">
                <a:solidFill>
                  <a:schemeClr val="bg1"/>
                </a:solidFill>
              </a:rPr>
              <a:t>4</a:t>
            </a:fld>
            <a:endParaRPr lang="en-US" dirty="0">
              <a:solidFill>
                <a:schemeClr val="bg1"/>
              </a:solidFill>
            </a:endParaRPr>
          </a:p>
        </p:txBody>
      </p:sp>
      <p:sp>
        <p:nvSpPr>
          <p:cNvPr id="2" name="TextBox 1">
            <a:extLst>
              <a:ext uri="{FF2B5EF4-FFF2-40B4-BE49-F238E27FC236}">
                <a16:creationId xmlns:a16="http://schemas.microsoft.com/office/drawing/2014/main" id="{67EF0BC5-EC09-0EAD-B2DD-E8878935CDED}"/>
              </a:ext>
            </a:extLst>
          </p:cNvPr>
          <p:cNvSpPr txBox="1"/>
          <p:nvPr/>
        </p:nvSpPr>
        <p:spPr>
          <a:xfrm>
            <a:off x="616225" y="343779"/>
            <a:ext cx="11102010" cy="3754874"/>
          </a:xfrm>
          <a:prstGeom prst="rect">
            <a:avLst/>
          </a:prstGeom>
          <a:noFill/>
        </p:spPr>
        <p:txBody>
          <a:bodyPr wrap="square" rtlCol="0">
            <a:spAutoFit/>
          </a:bodyPr>
          <a:lstStyle/>
          <a:p>
            <a:r>
              <a:rPr lang="en-US" sz="2200" b="1" dirty="0">
                <a:solidFill>
                  <a:srgbClr val="822334"/>
                </a:solidFill>
                <a:latin typeface="Lato" panose="020F0502020204030203" pitchFamily="34" charset="77"/>
              </a:rPr>
              <a:t>Step-by-Step – How TIGER Generates 3D Shapes</a:t>
            </a:r>
          </a:p>
          <a:p>
            <a:pPr marL="342900" indent="-342900">
              <a:buFont typeface="+mj-lt"/>
              <a:buAutoNum type="arabicPeriod"/>
            </a:pPr>
            <a:endParaRPr lang="en-US" b="1" dirty="0">
              <a:latin typeface="Lato" panose="020F0502020204030203" pitchFamily="34" charset="77"/>
            </a:endParaRPr>
          </a:p>
          <a:p>
            <a:pPr marL="342900" indent="-342900">
              <a:buFont typeface="+mj-lt"/>
              <a:buAutoNum type="arabicPeriod"/>
            </a:pPr>
            <a:r>
              <a:rPr lang="en-US" b="1" dirty="0">
                <a:latin typeface="Lato" panose="020F0502020204030203" pitchFamily="34" charset="77"/>
              </a:rPr>
              <a:t>Start with noise:</a:t>
            </a:r>
            <a:r>
              <a:rPr lang="en-US" dirty="0">
                <a:latin typeface="Lato" panose="020F0502020204030203" pitchFamily="34" charset="77"/>
              </a:rPr>
              <a:t> Random 3D point cloud (</a:t>
            </a:r>
            <a:r>
              <a:rPr lang="en-US" dirty="0" err="1">
                <a:latin typeface="Lato" panose="020F0502020204030203" pitchFamily="34" charset="77"/>
              </a:rPr>
              <a:t>X_t</a:t>
            </a:r>
            <a:r>
              <a:rPr lang="en-US" dirty="0">
                <a:latin typeface="Lato" panose="020F0502020204030203" pitchFamily="34" charset="77"/>
              </a:rPr>
              <a:t>)</a:t>
            </a:r>
          </a:p>
          <a:p>
            <a:pPr marL="342900" indent="-342900">
              <a:buFont typeface="+mj-lt"/>
              <a:buAutoNum type="arabicPeriod"/>
            </a:pPr>
            <a:r>
              <a:rPr lang="en-US" b="1" dirty="0">
                <a:latin typeface="Lato" panose="020F0502020204030203" pitchFamily="34" charset="77"/>
              </a:rPr>
              <a:t>Encoding:</a:t>
            </a:r>
            <a:r>
              <a:rPr lang="en-US" dirty="0">
                <a:latin typeface="Lato" panose="020F0502020204030203" pitchFamily="34" charset="77"/>
              </a:rPr>
              <a:t> </a:t>
            </a:r>
            <a:r>
              <a:rPr lang="en-US" dirty="0" err="1">
                <a:latin typeface="Lato" panose="020F0502020204030203" pitchFamily="34" charset="77"/>
              </a:rPr>
              <a:t>Downsample</a:t>
            </a:r>
            <a:r>
              <a:rPr lang="en-US" dirty="0">
                <a:latin typeface="Lato" panose="020F0502020204030203" pitchFamily="34" charset="77"/>
              </a:rPr>
              <a:t> into latent form with voxel features (</a:t>
            </a:r>
            <a:r>
              <a:rPr lang="en-US" dirty="0">
                <a:effectLst/>
                <a:latin typeface="Helvetica Neue" panose="02000503000000020004" pitchFamily="2" charset="0"/>
              </a:rPr>
              <a:t>a 3D version of a pixel</a:t>
            </a:r>
            <a:r>
              <a:rPr lang="en-US" dirty="0">
                <a:latin typeface="Lato" panose="020F0502020204030203" pitchFamily="34" charset="77"/>
              </a:rPr>
              <a:t>)</a:t>
            </a:r>
          </a:p>
          <a:p>
            <a:pPr marL="342900" indent="-342900">
              <a:buFont typeface="+mj-lt"/>
              <a:buAutoNum type="arabicPeriod"/>
            </a:pPr>
            <a:r>
              <a:rPr lang="en-US" b="1" dirty="0">
                <a:latin typeface="Lato" panose="020F0502020204030203" pitchFamily="34" charset="77"/>
              </a:rPr>
              <a:t>Feature extraction:</a:t>
            </a:r>
            <a:endParaRPr lang="en-US" dirty="0">
              <a:latin typeface="Lato" panose="020F0502020204030203" pitchFamily="34" charset="77"/>
            </a:endParaRPr>
          </a:p>
          <a:p>
            <a:pPr marL="800100" lvl="1" indent="-342900">
              <a:buFont typeface="+mj-lt"/>
              <a:buAutoNum type="arabicPeriod"/>
            </a:pPr>
            <a:r>
              <a:rPr lang="en-US" dirty="0">
                <a:effectLst/>
                <a:latin typeface="Helvetica Neue" panose="02000503000000020004" pitchFamily="2" charset="0"/>
              </a:rPr>
              <a:t>Transformers: to generate the general shape of the 3D object.</a:t>
            </a:r>
            <a:endParaRPr lang="en-US" dirty="0">
              <a:latin typeface="Lato" panose="020F0502020204030203" pitchFamily="34" charset="77"/>
            </a:endParaRPr>
          </a:p>
          <a:p>
            <a:pPr marL="800100" lvl="1" indent="-342900">
              <a:buFont typeface="+mj-lt"/>
              <a:buAutoNum type="arabicPeriod"/>
            </a:pPr>
            <a:r>
              <a:rPr lang="en-US" dirty="0">
                <a:effectLst/>
                <a:latin typeface="Helvetica Neue" panose="02000503000000020004" pitchFamily="2" charset="0"/>
              </a:rPr>
              <a:t>CNN (Convolution </a:t>
            </a:r>
            <a:r>
              <a:rPr lang="en-US" dirty="0" err="1">
                <a:effectLst/>
                <a:latin typeface="Helvetica Neue" panose="02000503000000020004" pitchFamily="2" charset="0"/>
              </a:rPr>
              <a:t>Nureal</a:t>
            </a:r>
            <a:r>
              <a:rPr lang="en-US" dirty="0">
                <a:effectLst/>
                <a:latin typeface="Helvetica Neue" panose="02000503000000020004" pitchFamily="2" charset="0"/>
              </a:rPr>
              <a:t> Network): to generate small details of the 3D object.</a:t>
            </a:r>
            <a:endParaRPr lang="en-US" dirty="0">
              <a:latin typeface="Lato" panose="020F0502020204030203" pitchFamily="34" charset="77"/>
            </a:endParaRPr>
          </a:p>
          <a:p>
            <a:pPr marL="342900" indent="-342900">
              <a:buFont typeface="+mj-lt"/>
              <a:buAutoNum type="arabicPeriod"/>
            </a:pPr>
            <a:r>
              <a:rPr lang="en-US" b="1" dirty="0">
                <a:latin typeface="Lato" panose="020F0502020204030203" pitchFamily="34" charset="77"/>
              </a:rPr>
              <a:t>Time-weighted fusion:</a:t>
            </a:r>
            <a:r>
              <a:rPr lang="en-US" dirty="0">
                <a:latin typeface="Lato" panose="020F0502020204030203" pitchFamily="34" charset="77"/>
              </a:rPr>
              <a:t> Time mask decides how much to trust each branch using PSPE and B</a:t>
            </a:r>
            <a:r>
              <a:rPr lang="el-GR" dirty="0">
                <a:latin typeface="Lato" panose="020F0502020204030203" pitchFamily="34" charset="77"/>
              </a:rPr>
              <a:t>λ</a:t>
            </a:r>
            <a:r>
              <a:rPr lang="en-US" dirty="0">
                <a:latin typeface="Lato" panose="020F0502020204030203" pitchFamily="34" charset="77"/>
              </a:rPr>
              <a:t>PE</a:t>
            </a:r>
          </a:p>
          <a:p>
            <a:pPr marL="342900" indent="-342900">
              <a:buFont typeface="+mj-lt"/>
              <a:buAutoNum type="arabicPeriod"/>
            </a:pPr>
            <a:r>
              <a:rPr lang="en-US" b="1" dirty="0">
                <a:latin typeface="Lato" panose="020F0502020204030203" pitchFamily="34" charset="77"/>
              </a:rPr>
              <a:t>Decoding:</a:t>
            </a:r>
            <a:r>
              <a:rPr lang="en-US" dirty="0">
                <a:latin typeface="Lato" panose="020F0502020204030203" pitchFamily="34" charset="77"/>
              </a:rPr>
              <a:t> Predict noise, remove it, and move to correct position</a:t>
            </a:r>
          </a:p>
          <a:p>
            <a:pPr marL="342900" indent="-342900">
              <a:buFont typeface="+mj-lt"/>
              <a:buAutoNum type="arabicPeriod"/>
            </a:pPr>
            <a:r>
              <a:rPr lang="en-US" b="1" dirty="0">
                <a:latin typeface="Lato" panose="020F0502020204030203" pitchFamily="34" charset="77"/>
              </a:rPr>
              <a:t>Repeat until clean shape is formed</a:t>
            </a:r>
            <a:endParaRPr lang="en-US" dirty="0">
              <a:latin typeface="Lato" panose="020F0502020204030203" pitchFamily="34" charset="77"/>
            </a:endParaRPr>
          </a:p>
          <a:p>
            <a:endParaRPr lang="en-US" dirty="0">
              <a:latin typeface="Lato" panose="020F0502020204030203" pitchFamily="34" charset="77"/>
            </a:endParaRPr>
          </a:p>
          <a:p>
            <a:r>
              <a:rPr lang="en-US" dirty="0">
                <a:latin typeface="Lato" panose="020F0502020204030203" pitchFamily="34" charset="77"/>
              </a:rPr>
              <a:t>Loss: Simple MSE loss between predicted noise and ground-truth noise.</a:t>
            </a:r>
            <a:endParaRPr lang="en-US" b="1" dirty="0">
              <a:latin typeface="Lato" panose="020F0502020204030203" pitchFamily="34" charset="77"/>
            </a:endParaRPr>
          </a:p>
          <a:p>
            <a:r>
              <a:rPr lang="en-US" b="1" dirty="0">
                <a:latin typeface="Lato" panose="020F0502020204030203" pitchFamily="34" charset="77"/>
              </a:rPr>
              <a:t>Result:</a:t>
            </a:r>
            <a:r>
              <a:rPr lang="en-US" dirty="0">
                <a:latin typeface="Lato" panose="020F0502020204030203" pitchFamily="34" charset="77"/>
              </a:rPr>
              <a:t> A sharp, realistic 3D object built from random noise.</a:t>
            </a:r>
          </a:p>
        </p:txBody>
      </p:sp>
      <p:pic>
        <p:nvPicPr>
          <p:cNvPr id="5" name="Picture 4">
            <a:extLst>
              <a:ext uri="{FF2B5EF4-FFF2-40B4-BE49-F238E27FC236}">
                <a16:creationId xmlns:a16="http://schemas.microsoft.com/office/drawing/2014/main" id="{9966B84E-4969-171F-C3BF-593B44F8DF32}"/>
              </a:ext>
            </a:extLst>
          </p:cNvPr>
          <p:cNvPicPr>
            <a:picLocks noChangeAspect="1"/>
          </p:cNvPicPr>
          <p:nvPr/>
        </p:nvPicPr>
        <p:blipFill>
          <a:blip r:embed="rId3"/>
          <a:stretch>
            <a:fillRect/>
          </a:stretch>
        </p:blipFill>
        <p:spPr>
          <a:xfrm>
            <a:off x="2759903" y="4153084"/>
            <a:ext cx="6384097" cy="1922665"/>
          </a:xfrm>
          <a:prstGeom prst="rect">
            <a:avLst/>
          </a:prstGeom>
        </p:spPr>
      </p:pic>
    </p:spTree>
    <p:extLst>
      <p:ext uri="{BB962C8B-B14F-4D97-AF65-F5344CB8AC3E}">
        <p14:creationId xmlns:p14="http://schemas.microsoft.com/office/powerpoint/2010/main" val="41620614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3AD5BE-1D3B-FB49-3B49-62E8028A9865}"/>
            </a:ext>
          </a:extLst>
        </p:cNvPr>
        <p:cNvGrpSpPr/>
        <p:nvPr/>
      </p:nvGrpSpPr>
      <p:grpSpPr>
        <a:xfrm>
          <a:off x="0" y="0"/>
          <a:ext cx="0" cy="0"/>
          <a:chOff x="0" y="0"/>
          <a:chExt cx="0" cy="0"/>
        </a:xfrm>
      </p:grpSpPr>
      <p:pic>
        <p:nvPicPr>
          <p:cNvPr id="4" name="Picture 15" descr="Fondino">
            <a:extLst>
              <a:ext uri="{FF2B5EF4-FFF2-40B4-BE49-F238E27FC236}">
                <a16:creationId xmlns:a16="http://schemas.microsoft.com/office/drawing/2014/main" id="{F60EFF24-90CC-8646-C8FA-2F2BDF8BF9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215449"/>
            <a:ext cx="12192000" cy="6457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Footer Placeholder 10">
            <a:extLst>
              <a:ext uri="{FF2B5EF4-FFF2-40B4-BE49-F238E27FC236}">
                <a16:creationId xmlns:a16="http://schemas.microsoft.com/office/drawing/2014/main" id="{F88DAABD-44F5-D6FC-CC60-65784A463D52}"/>
              </a:ext>
            </a:extLst>
          </p:cNvPr>
          <p:cNvSpPr>
            <a:spLocks noGrp="1"/>
          </p:cNvSpPr>
          <p:nvPr>
            <p:ph type="ftr" sz="quarter" idx="11"/>
          </p:nvPr>
        </p:nvSpPr>
        <p:spPr/>
        <p:txBody>
          <a:bodyPr/>
          <a:lstStyle/>
          <a:p>
            <a:r>
              <a:rPr lang="en-US" dirty="0">
                <a:solidFill>
                  <a:schemeClr val="bg1"/>
                </a:solidFill>
              </a:rPr>
              <a:t>Sapienza University of Rome</a:t>
            </a:r>
          </a:p>
        </p:txBody>
      </p:sp>
      <p:sp>
        <p:nvSpPr>
          <p:cNvPr id="12" name="Slide Number Placeholder 11">
            <a:extLst>
              <a:ext uri="{FF2B5EF4-FFF2-40B4-BE49-F238E27FC236}">
                <a16:creationId xmlns:a16="http://schemas.microsoft.com/office/drawing/2014/main" id="{8E0BA827-0401-F03F-C80D-38B40FA723A8}"/>
              </a:ext>
            </a:extLst>
          </p:cNvPr>
          <p:cNvSpPr>
            <a:spLocks noGrp="1"/>
          </p:cNvSpPr>
          <p:nvPr>
            <p:ph type="sldNum" sz="quarter" idx="12"/>
          </p:nvPr>
        </p:nvSpPr>
        <p:spPr/>
        <p:txBody>
          <a:bodyPr/>
          <a:lstStyle/>
          <a:p>
            <a:fld id="{48F19E39-9933-F648-B2F3-3AC17C0DC986}" type="slidenum">
              <a:rPr lang="en-US" smtClean="0">
                <a:solidFill>
                  <a:schemeClr val="bg1"/>
                </a:solidFill>
              </a:rPr>
              <a:t>5</a:t>
            </a:fld>
            <a:endParaRPr lang="en-US" dirty="0">
              <a:solidFill>
                <a:schemeClr val="bg1"/>
              </a:solidFill>
            </a:endParaRPr>
          </a:p>
        </p:txBody>
      </p:sp>
      <p:sp>
        <p:nvSpPr>
          <p:cNvPr id="2" name="TextBox 1">
            <a:extLst>
              <a:ext uri="{FF2B5EF4-FFF2-40B4-BE49-F238E27FC236}">
                <a16:creationId xmlns:a16="http://schemas.microsoft.com/office/drawing/2014/main" id="{C91A8353-FE38-08C1-6595-697C4461141C}"/>
              </a:ext>
            </a:extLst>
          </p:cNvPr>
          <p:cNvSpPr txBox="1"/>
          <p:nvPr/>
        </p:nvSpPr>
        <p:spPr>
          <a:xfrm>
            <a:off x="616225" y="343779"/>
            <a:ext cx="11102010" cy="4216539"/>
          </a:xfrm>
          <a:prstGeom prst="rect">
            <a:avLst/>
          </a:prstGeom>
          <a:noFill/>
        </p:spPr>
        <p:txBody>
          <a:bodyPr wrap="square" rtlCol="0">
            <a:spAutoFit/>
          </a:bodyPr>
          <a:lstStyle/>
          <a:p>
            <a:r>
              <a:rPr lang="en-US" sz="2200" b="1" dirty="0">
                <a:solidFill>
                  <a:srgbClr val="822334"/>
                </a:solidFill>
                <a:latin typeface="Lato" panose="020F0502020204030203" pitchFamily="34" charset="77"/>
              </a:rPr>
              <a:t>Novelty of the Proposed Approach – What Makes TIGER Unique</a:t>
            </a:r>
          </a:p>
          <a:p>
            <a:endParaRPr lang="en-US" b="1" dirty="0">
              <a:latin typeface="Lato" panose="020F0502020204030203" pitchFamily="34" charset="77"/>
            </a:endParaRPr>
          </a:p>
          <a:p>
            <a:r>
              <a:rPr lang="en-US" b="1" dirty="0">
                <a:latin typeface="Lato" panose="020F0502020204030203" pitchFamily="34" charset="77"/>
              </a:rPr>
              <a:t>Main Values of TIGER was to Introduce:</a:t>
            </a:r>
          </a:p>
          <a:p>
            <a:endParaRPr lang="en-US" dirty="0">
              <a:latin typeface="Lato" panose="020F0502020204030203" pitchFamily="34" charset="77"/>
            </a:endParaRPr>
          </a:p>
          <a:p>
            <a:pPr marL="285750" indent="-285750">
              <a:buFont typeface="Arial" panose="020B0604020202020204" pitchFamily="34" charset="0"/>
              <a:buChar char="•"/>
            </a:pPr>
            <a:r>
              <a:rPr lang="en-US" b="1" dirty="0">
                <a:latin typeface="Lato" panose="020F0502020204030203" pitchFamily="34" charset="77"/>
              </a:rPr>
              <a:t>Time-varying fusion of CNN and Transformer:</a:t>
            </a:r>
          </a:p>
          <a:p>
            <a:pPr marL="742950" lvl="1" indent="-285750">
              <a:buFont typeface="Arial" panose="020B0604020202020204" pitchFamily="34" charset="0"/>
              <a:buChar char="•"/>
            </a:pPr>
            <a:r>
              <a:rPr lang="en-US" dirty="0">
                <a:latin typeface="Lato" panose="020F0502020204030203" pitchFamily="34" charset="77"/>
              </a:rPr>
              <a:t>Uses a </a:t>
            </a:r>
            <a:r>
              <a:rPr lang="en-US" b="1" dirty="0">
                <a:latin typeface="Lato" panose="020F0502020204030203" pitchFamily="34" charset="77"/>
              </a:rPr>
              <a:t>learnable time-dependent mask</a:t>
            </a:r>
            <a:r>
              <a:rPr lang="en-US" dirty="0">
                <a:latin typeface="Lato" panose="020F0502020204030203" pitchFamily="34" charset="77"/>
              </a:rPr>
              <a:t> to weight their influence at each timestep.</a:t>
            </a:r>
          </a:p>
          <a:p>
            <a:pPr marL="285750" indent="-285750">
              <a:buFont typeface="Arial" panose="020B0604020202020204" pitchFamily="34" charset="0"/>
              <a:buChar char="•"/>
            </a:pPr>
            <a:r>
              <a:rPr lang="en-US" b="1" dirty="0">
                <a:latin typeface="Lato" panose="020F0502020204030203" pitchFamily="34" charset="77"/>
              </a:rPr>
              <a:t>New position encoding methods for 3D space:</a:t>
            </a:r>
            <a:endParaRPr lang="en-US" dirty="0">
              <a:latin typeface="Lato" panose="020F0502020204030203" pitchFamily="34" charset="77"/>
            </a:endParaRPr>
          </a:p>
          <a:p>
            <a:pPr marL="742950" lvl="1" indent="-285750">
              <a:buFont typeface="Arial" panose="020B0604020202020204" pitchFamily="34" charset="0"/>
              <a:buChar char="•"/>
            </a:pPr>
            <a:r>
              <a:rPr lang="en-US" b="1" dirty="0">
                <a:latin typeface="Lato" panose="020F0502020204030203" pitchFamily="34" charset="77"/>
              </a:rPr>
              <a:t>PSPE (Phase-Shift)</a:t>
            </a:r>
            <a:r>
              <a:rPr lang="en-US" dirty="0">
                <a:latin typeface="Lato" panose="020F0502020204030203" pitchFamily="34" charset="77"/>
              </a:rPr>
              <a:t> and </a:t>
            </a:r>
            <a:r>
              <a:rPr lang="en-US" b="1" dirty="0">
                <a:latin typeface="Lato" panose="020F0502020204030203" pitchFamily="34" charset="77"/>
              </a:rPr>
              <a:t>BAPE (Base-</a:t>
            </a:r>
            <a:r>
              <a:rPr lang="el-GR" b="1" dirty="0">
                <a:latin typeface="Lato" panose="020F0502020204030203" pitchFamily="34" charset="77"/>
              </a:rPr>
              <a:t>λ)</a:t>
            </a:r>
            <a:endParaRPr lang="el-GR" dirty="0">
              <a:latin typeface="Lato" panose="020F0502020204030203" pitchFamily="34" charset="77"/>
            </a:endParaRPr>
          </a:p>
          <a:p>
            <a:pPr marL="742950" lvl="1" indent="-285750">
              <a:buFont typeface="Arial" panose="020B0604020202020204" pitchFamily="34" charset="0"/>
              <a:buChar char="•"/>
            </a:pPr>
            <a:r>
              <a:rPr lang="en-US" dirty="0">
                <a:latin typeface="Lato" panose="020F0502020204030203" pitchFamily="34" charset="77"/>
              </a:rPr>
              <a:t>Help Transformers better understand point positions in space.</a:t>
            </a:r>
            <a:endParaRPr lang="en-US" b="1" dirty="0">
              <a:latin typeface="Lato" panose="020F0502020204030203" pitchFamily="34" charset="77"/>
            </a:endParaRPr>
          </a:p>
          <a:p>
            <a:pPr marL="285750" indent="-285750">
              <a:buFont typeface="Arial" panose="020B0604020202020204" pitchFamily="34" charset="0"/>
              <a:buChar char="•"/>
            </a:pPr>
            <a:r>
              <a:rPr lang="en-US" b="1" dirty="0">
                <a:latin typeface="Lato" panose="020F0502020204030203" pitchFamily="34" charset="77"/>
              </a:rPr>
              <a:t>Position-aware self-attention:</a:t>
            </a:r>
            <a:endParaRPr lang="en-US" dirty="0">
              <a:latin typeface="Lato" panose="020F0502020204030203" pitchFamily="34" charset="77"/>
            </a:endParaRPr>
          </a:p>
          <a:p>
            <a:pPr marL="742950" lvl="1" indent="-285750">
              <a:buFont typeface="Arial" panose="020B0604020202020204" pitchFamily="34" charset="0"/>
              <a:buChar char="•"/>
            </a:pPr>
            <a:r>
              <a:rPr lang="en-US" dirty="0">
                <a:latin typeface="Lato" panose="020F0502020204030203" pitchFamily="34" charset="77"/>
              </a:rPr>
              <a:t>Enhances Transformer’s spatial awareness during point cloud generation.</a:t>
            </a:r>
            <a:br>
              <a:rPr lang="en-US" sz="1200" b="1" dirty="0">
                <a:latin typeface="Lato" panose="020F0502020204030203" pitchFamily="34" charset="77"/>
              </a:rPr>
            </a:br>
            <a:endParaRPr lang="en-US" sz="1200" b="1" dirty="0">
              <a:latin typeface="Lato" panose="020F0502020204030203" pitchFamily="34" charset="77"/>
            </a:endParaRPr>
          </a:p>
          <a:p>
            <a:r>
              <a:rPr lang="en-US" b="1" dirty="0">
                <a:latin typeface="Lato" panose="020F0502020204030203" pitchFamily="34" charset="77"/>
              </a:rPr>
              <a:t>Why it matters:</a:t>
            </a:r>
            <a:endParaRPr lang="en-US" dirty="0">
              <a:latin typeface="Lato" panose="020F0502020204030203" pitchFamily="34" charset="77"/>
            </a:endParaRPr>
          </a:p>
          <a:p>
            <a:pPr marL="285750" indent="-285750">
              <a:buFont typeface="Arial" panose="020B0604020202020204" pitchFamily="34" charset="0"/>
              <a:buChar char="•"/>
            </a:pPr>
            <a:r>
              <a:rPr lang="en-US" dirty="0">
                <a:latin typeface="Lato" panose="020F0502020204030203" pitchFamily="34" charset="77"/>
              </a:rPr>
              <a:t>First model to </a:t>
            </a:r>
            <a:r>
              <a:rPr lang="en-US" b="1" dirty="0">
                <a:latin typeface="Lato" panose="020F0502020204030203" pitchFamily="34" charset="77"/>
              </a:rPr>
              <a:t>dynamically combine global and local features</a:t>
            </a:r>
            <a:r>
              <a:rPr lang="en-US" dirty="0">
                <a:latin typeface="Lato" panose="020F0502020204030203" pitchFamily="34" charset="77"/>
              </a:rPr>
              <a:t> in 3D diffusion</a:t>
            </a:r>
          </a:p>
          <a:p>
            <a:pPr marL="285750" indent="-285750">
              <a:buFont typeface="Arial" panose="020B0604020202020204" pitchFamily="34" charset="0"/>
              <a:buChar char="•"/>
            </a:pPr>
            <a:r>
              <a:rPr lang="en-US" dirty="0">
                <a:latin typeface="Lato" panose="020F0502020204030203" pitchFamily="34" charset="77"/>
              </a:rPr>
              <a:t>Achieves </a:t>
            </a:r>
            <a:r>
              <a:rPr lang="en-US" b="1" dirty="0">
                <a:latin typeface="Lato" panose="020F0502020204030203" pitchFamily="34" charset="77"/>
              </a:rPr>
              <a:t>state-of-the-art</a:t>
            </a:r>
            <a:r>
              <a:rPr lang="en-US" dirty="0">
                <a:latin typeface="Lato" panose="020F0502020204030203" pitchFamily="34" charset="77"/>
              </a:rPr>
              <a:t> quality, diversity, and efficiency</a:t>
            </a:r>
          </a:p>
        </p:txBody>
      </p:sp>
      <p:pic>
        <p:nvPicPr>
          <p:cNvPr id="6" name="Picture 5">
            <a:extLst>
              <a:ext uri="{FF2B5EF4-FFF2-40B4-BE49-F238E27FC236}">
                <a16:creationId xmlns:a16="http://schemas.microsoft.com/office/drawing/2014/main" id="{DDF89908-174E-055B-3EA1-EABA73E9309B}"/>
              </a:ext>
            </a:extLst>
          </p:cNvPr>
          <p:cNvPicPr>
            <a:picLocks noChangeAspect="1"/>
          </p:cNvPicPr>
          <p:nvPr/>
        </p:nvPicPr>
        <p:blipFill>
          <a:blip r:embed="rId3"/>
          <a:stretch>
            <a:fillRect/>
          </a:stretch>
        </p:blipFill>
        <p:spPr>
          <a:xfrm>
            <a:off x="3030865" y="4575413"/>
            <a:ext cx="6130270" cy="1569585"/>
          </a:xfrm>
          <a:prstGeom prst="rect">
            <a:avLst/>
          </a:prstGeom>
        </p:spPr>
      </p:pic>
    </p:spTree>
    <p:extLst>
      <p:ext uri="{BB962C8B-B14F-4D97-AF65-F5344CB8AC3E}">
        <p14:creationId xmlns:p14="http://schemas.microsoft.com/office/powerpoint/2010/main" val="4882952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4A4AB3-164C-2680-750A-452BF62BC37E}"/>
            </a:ext>
          </a:extLst>
        </p:cNvPr>
        <p:cNvGrpSpPr/>
        <p:nvPr/>
      </p:nvGrpSpPr>
      <p:grpSpPr>
        <a:xfrm>
          <a:off x="0" y="0"/>
          <a:ext cx="0" cy="0"/>
          <a:chOff x="0" y="0"/>
          <a:chExt cx="0" cy="0"/>
        </a:xfrm>
      </p:grpSpPr>
      <p:pic>
        <p:nvPicPr>
          <p:cNvPr id="4" name="Picture 15" descr="Fondino">
            <a:extLst>
              <a:ext uri="{FF2B5EF4-FFF2-40B4-BE49-F238E27FC236}">
                <a16:creationId xmlns:a16="http://schemas.microsoft.com/office/drawing/2014/main" id="{EFF818A7-8538-CD1B-1EC5-42AB1AE678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215449"/>
            <a:ext cx="12192000" cy="6457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Footer Placeholder 10">
            <a:extLst>
              <a:ext uri="{FF2B5EF4-FFF2-40B4-BE49-F238E27FC236}">
                <a16:creationId xmlns:a16="http://schemas.microsoft.com/office/drawing/2014/main" id="{1305A528-F6BA-1467-12D8-070BE126C091}"/>
              </a:ext>
            </a:extLst>
          </p:cNvPr>
          <p:cNvSpPr>
            <a:spLocks noGrp="1"/>
          </p:cNvSpPr>
          <p:nvPr>
            <p:ph type="ftr" sz="quarter" idx="11"/>
          </p:nvPr>
        </p:nvSpPr>
        <p:spPr/>
        <p:txBody>
          <a:bodyPr/>
          <a:lstStyle/>
          <a:p>
            <a:r>
              <a:rPr lang="en-US" dirty="0">
                <a:solidFill>
                  <a:schemeClr val="bg1"/>
                </a:solidFill>
              </a:rPr>
              <a:t>Sapienza University of Rome</a:t>
            </a:r>
          </a:p>
        </p:txBody>
      </p:sp>
      <p:sp>
        <p:nvSpPr>
          <p:cNvPr id="12" name="Slide Number Placeholder 11">
            <a:extLst>
              <a:ext uri="{FF2B5EF4-FFF2-40B4-BE49-F238E27FC236}">
                <a16:creationId xmlns:a16="http://schemas.microsoft.com/office/drawing/2014/main" id="{785C2FEA-D7BB-EBDE-4C2E-E4B02ED6405E}"/>
              </a:ext>
            </a:extLst>
          </p:cNvPr>
          <p:cNvSpPr>
            <a:spLocks noGrp="1"/>
          </p:cNvSpPr>
          <p:nvPr>
            <p:ph type="sldNum" sz="quarter" idx="12"/>
          </p:nvPr>
        </p:nvSpPr>
        <p:spPr/>
        <p:txBody>
          <a:bodyPr/>
          <a:lstStyle/>
          <a:p>
            <a:fld id="{48F19E39-9933-F648-B2F3-3AC17C0DC986}" type="slidenum">
              <a:rPr lang="en-US" smtClean="0">
                <a:solidFill>
                  <a:schemeClr val="bg1"/>
                </a:solidFill>
              </a:rPr>
              <a:t>6</a:t>
            </a:fld>
            <a:endParaRPr lang="en-US" dirty="0">
              <a:solidFill>
                <a:schemeClr val="bg1"/>
              </a:solidFill>
            </a:endParaRPr>
          </a:p>
        </p:txBody>
      </p:sp>
      <p:sp>
        <p:nvSpPr>
          <p:cNvPr id="2" name="TextBox 1">
            <a:extLst>
              <a:ext uri="{FF2B5EF4-FFF2-40B4-BE49-F238E27FC236}">
                <a16:creationId xmlns:a16="http://schemas.microsoft.com/office/drawing/2014/main" id="{64656957-F27D-9562-9A17-569956D45651}"/>
              </a:ext>
            </a:extLst>
          </p:cNvPr>
          <p:cNvSpPr txBox="1"/>
          <p:nvPr/>
        </p:nvSpPr>
        <p:spPr>
          <a:xfrm>
            <a:off x="616225" y="343779"/>
            <a:ext cx="11102010" cy="5139869"/>
          </a:xfrm>
          <a:prstGeom prst="rect">
            <a:avLst/>
          </a:prstGeom>
          <a:noFill/>
        </p:spPr>
        <p:txBody>
          <a:bodyPr wrap="square" rtlCol="0">
            <a:spAutoFit/>
          </a:bodyPr>
          <a:lstStyle/>
          <a:p>
            <a:r>
              <a:rPr lang="en-US" sz="2200" b="1" dirty="0">
                <a:solidFill>
                  <a:srgbClr val="822334"/>
                </a:solidFill>
                <a:latin typeface="Lato" panose="020F0502020204030203" pitchFamily="34" charset="77"/>
              </a:rPr>
              <a:t>Position Encoding – How the Model Understands 3D Space</a:t>
            </a:r>
          </a:p>
          <a:p>
            <a:endParaRPr lang="en-US" b="1" dirty="0">
              <a:latin typeface="Lato" panose="020F0502020204030203" pitchFamily="34" charset="77"/>
            </a:endParaRPr>
          </a:p>
          <a:p>
            <a:r>
              <a:rPr lang="en-US" b="1" dirty="0">
                <a:latin typeface="Lato" panose="020F0502020204030203" pitchFamily="34" charset="77"/>
              </a:rPr>
              <a:t>Challenge:</a:t>
            </a:r>
            <a:r>
              <a:rPr lang="en-US" dirty="0">
                <a:latin typeface="Lato" panose="020F0502020204030203" pitchFamily="34" charset="77"/>
              </a:rPr>
              <a:t> Transformers need to understand where each point is in 3D space.</a:t>
            </a:r>
          </a:p>
          <a:p>
            <a:endParaRPr lang="en-US" b="1" dirty="0">
              <a:latin typeface="Lato" panose="020F0502020204030203" pitchFamily="34" charset="77"/>
            </a:endParaRPr>
          </a:p>
          <a:p>
            <a:r>
              <a:rPr lang="en-US" b="1" dirty="0">
                <a:latin typeface="Lato" panose="020F0502020204030203" pitchFamily="34" charset="77"/>
              </a:rPr>
              <a:t>TIGER's solutions:</a:t>
            </a:r>
            <a:endParaRPr lang="en-US" dirty="0">
              <a:latin typeface="Lato" panose="020F0502020204030203" pitchFamily="34" charset="77"/>
            </a:endParaRPr>
          </a:p>
          <a:p>
            <a:pPr marL="342900" indent="-342900">
              <a:buFont typeface="Arial" panose="020B0604020202020204" pitchFamily="34" charset="0"/>
              <a:buChar char="•"/>
            </a:pPr>
            <a:r>
              <a:rPr lang="en-US" b="1" dirty="0">
                <a:latin typeface="Lato" panose="020F0502020204030203" pitchFamily="34" charset="77"/>
              </a:rPr>
              <a:t>PSPE (Phase Shift Position Encoding) - </a:t>
            </a:r>
            <a:r>
              <a:rPr lang="en-US" b="1" dirty="0">
                <a:effectLst/>
                <a:latin typeface="Helvetica Neue" panose="02000503000000020004" pitchFamily="2" charset="0"/>
              </a:rPr>
              <a:t>Transformer focus (big picture)</a:t>
            </a:r>
            <a:r>
              <a:rPr lang="en-US" b="1" dirty="0">
                <a:latin typeface="Lato" panose="020F0502020204030203" pitchFamily="34" charset="77"/>
              </a:rPr>
              <a:t>:</a:t>
            </a:r>
            <a:endParaRPr lang="en-US" dirty="0">
              <a:latin typeface="Lato" panose="020F0502020204030203" pitchFamily="34" charset="77"/>
            </a:endParaRPr>
          </a:p>
          <a:p>
            <a:pPr marL="800100" lvl="1" indent="-342900">
              <a:buFont typeface="Arial" panose="020B0604020202020204" pitchFamily="34" charset="0"/>
              <a:buChar char="•"/>
            </a:pPr>
            <a:r>
              <a:rPr lang="en-US" dirty="0">
                <a:latin typeface="Lato" panose="020F0502020204030203" pitchFamily="34" charset="77"/>
              </a:rPr>
              <a:t>Turns each 3D point (x, y, z) into a pattern of sine and cosine waves</a:t>
            </a:r>
          </a:p>
          <a:p>
            <a:pPr marL="800100" lvl="1" indent="-342900">
              <a:buFont typeface="Arial" panose="020B0604020202020204" pitchFamily="34" charset="0"/>
              <a:buChar char="•"/>
            </a:pPr>
            <a:r>
              <a:rPr lang="en-US" dirty="0">
                <a:latin typeface="Lato" panose="020F0502020204030203" pitchFamily="34" charset="77"/>
              </a:rPr>
              <a:t>Adds a phase shift to make each coordinate stand out</a:t>
            </a:r>
          </a:p>
          <a:p>
            <a:pPr marL="800100" lvl="1" indent="-342900">
              <a:buFont typeface="Arial" panose="020B0604020202020204" pitchFamily="34" charset="0"/>
              <a:buChar char="•"/>
            </a:pPr>
            <a:r>
              <a:rPr lang="en-US" dirty="0">
                <a:latin typeface="Lato" panose="020F0502020204030203" pitchFamily="34" charset="77"/>
              </a:rPr>
              <a:t>These wave patterns help the model understand the overall shape of the object</a:t>
            </a:r>
          </a:p>
          <a:p>
            <a:pPr marL="342900" indent="-342900">
              <a:buFont typeface="Arial" panose="020B0604020202020204" pitchFamily="34" charset="0"/>
              <a:buChar char="•"/>
            </a:pPr>
            <a:endParaRPr lang="en-US" b="1" dirty="0">
              <a:latin typeface="Lato" panose="020F0502020204030203" pitchFamily="34" charset="77"/>
            </a:endParaRPr>
          </a:p>
          <a:p>
            <a:pPr marL="342900" indent="-342900">
              <a:buFont typeface="Arial" panose="020B0604020202020204" pitchFamily="34" charset="0"/>
              <a:buChar char="•"/>
            </a:pPr>
            <a:r>
              <a:rPr lang="en-US" b="1" dirty="0">
                <a:latin typeface="Lato" panose="020F0502020204030203" pitchFamily="34" charset="77"/>
              </a:rPr>
              <a:t>BAPE (Base-</a:t>
            </a:r>
            <a:r>
              <a:rPr lang="el-GR" b="1" dirty="0">
                <a:latin typeface="Lato" panose="020F0502020204030203" pitchFamily="34" charset="77"/>
              </a:rPr>
              <a:t>λ </a:t>
            </a:r>
            <a:r>
              <a:rPr lang="en-US" b="1" dirty="0">
                <a:latin typeface="Lato" panose="020F0502020204030203" pitchFamily="34" charset="77"/>
              </a:rPr>
              <a:t>Position Encoding) - </a:t>
            </a:r>
            <a:r>
              <a:rPr lang="en-US" b="1" dirty="0">
                <a:effectLst/>
                <a:latin typeface="Helvetica Neue" panose="02000503000000020004" pitchFamily="2" charset="0"/>
              </a:rPr>
              <a:t>CNN focus (fine details)</a:t>
            </a:r>
            <a:r>
              <a:rPr lang="en-US" b="1" dirty="0">
                <a:latin typeface="Lato" panose="020F0502020204030203" pitchFamily="34" charset="77"/>
              </a:rPr>
              <a:t>:</a:t>
            </a:r>
            <a:endParaRPr lang="en-US" dirty="0">
              <a:latin typeface="Lato" panose="020F0502020204030203" pitchFamily="34" charset="77"/>
            </a:endParaRPr>
          </a:p>
          <a:p>
            <a:pPr marL="800100" lvl="1" indent="-342900">
              <a:buFont typeface="Arial" panose="020B0604020202020204" pitchFamily="34" charset="0"/>
              <a:buChar char="•"/>
            </a:pPr>
            <a:r>
              <a:rPr lang="en-US" dirty="0">
                <a:latin typeface="Lato" panose="020F0502020204030203" pitchFamily="34" charset="77"/>
              </a:rPr>
              <a:t>Converts each 3D point (x, y, z) into a single number using a compact formula</a:t>
            </a:r>
          </a:p>
          <a:p>
            <a:pPr marL="800100" lvl="1" indent="-342900">
              <a:buFont typeface="Arial" panose="020B0604020202020204" pitchFamily="34" charset="0"/>
              <a:buChar char="•"/>
            </a:pPr>
            <a:r>
              <a:rPr lang="en-US" dirty="0">
                <a:latin typeface="Lato" panose="020F0502020204030203" pitchFamily="34" charset="77"/>
              </a:rPr>
              <a:t>This number tells the model exactly where each point is</a:t>
            </a:r>
          </a:p>
          <a:p>
            <a:pPr marL="800100" lvl="1" indent="-342900">
              <a:buFont typeface="Arial" panose="020B0604020202020204" pitchFamily="34" charset="0"/>
              <a:buChar char="•"/>
            </a:pPr>
            <a:r>
              <a:rPr lang="en-US" dirty="0">
                <a:latin typeface="Lato" panose="020F0502020204030203" pitchFamily="34" charset="77"/>
              </a:rPr>
              <a:t>It’s simple and focuses on small details</a:t>
            </a:r>
          </a:p>
          <a:p>
            <a:pPr marL="342900" indent="-342900">
              <a:buFont typeface="Arial" panose="020B0604020202020204" pitchFamily="34" charset="0"/>
              <a:buChar char="•"/>
            </a:pPr>
            <a:endParaRPr lang="en-US" b="1" dirty="0">
              <a:latin typeface="Lato" panose="020F0502020204030203" pitchFamily="34" charset="77"/>
            </a:endParaRPr>
          </a:p>
          <a:p>
            <a:pPr marL="342900" indent="-342900">
              <a:buFont typeface="Arial" panose="020B0604020202020204" pitchFamily="34" charset="0"/>
              <a:buChar char="•"/>
            </a:pPr>
            <a:r>
              <a:rPr lang="en-US" b="1" dirty="0">
                <a:latin typeface="Lato" panose="020F0502020204030203" pitchFamily="34" charset="77"/>
              </a:rPr>
              <a:t>Position-aware self-attention (PASA):</a:t>
            </a:r>
            <a:endParaRPr lang="en-US" dirty="0">
              <a:latin typeface="Lato" panose="020F0502020204030203" pitchFamily="34" charset="77"/>
            </a:endParaRPr>
          </a:p>
          <a:p>
            <a:pPr marL="800100" lvl="1" indent="-342900">
              <a:buFont typeface="Arial" panose="020B0604020202020204" pitchFamily="34" charset="0"/>
              <a:buChar char="•"/>
            </a:pPr>
            <a:r>
              <a:rPr lang="en-US" dirty="0">
                <a:latin typeface="Lato" panose="020F0502020204030203" pitchFamily="34" charset="77"/>
              </a:rPr>
              <a:t>Adds spatial awareness to Transformer attention maps</a:t>
            </a:r>
          </a:p>
          <a:p>
            <a:pPr marL="800100" lvl="1" indent="-342900">
              <a:buFont typeface="Arial" panose="020B0604020202020204" pitchFamily="34" charset="0"/>
              <a:buChar char="•"/>
            </a:pPr>
            <a:r>
              <a:rPr lang="en-US" dirty="0">
                <a:effectLst/>
                <a:latin typeface="Helvetica Neue" panose="02000503000000020004" pitchFamily="2" charset="0"/>
              </a:rPr>
              <a:t>Enhances Transformer performance</a:t>
            </a:r>
          </a:p>
        </p:txBody>
      </p:sp>
      <p:pic>
        <p:nvPicPr>
          <p:cNvPr id="5" name="Picture 4">
            <a:extLst>
              <a:ext uri="{FF2B5EF4-FFF2-40B4-BE49-F238E27FC236}">
                <a16:creationId xmlns:a16="http://schemas.microsoft.com/office/drawing/2014/main" id="{8A59C0BF-4823-BFAA-B5CC-8F2FBA39CCDF}"/>
              </a:ext>
            </a:extLst>
          </p:cNvPr>
          <p:cNvPicPr>
            <a:picLocks noChangeAspect="1"/>
          </p:cNvPicPr>
          <p:nvPr/>
        </p:nvPicPr>
        <p:blipFill>
          <a:blip r:embed="rId3"/>
          <a:stretch>
            <a:fillRect/>
          </a:stretch>
        </p:blipFill>
        <p:spPr>
          <a:xfrm>
            <a:off x="7129876" y="4074955"/>
            <a:ext cx="4588360" cy="1918341"/>
          </a:xfrm>
          <a:prstGeom prst="rect">
            <a:avLst/>
          </a:prstGeom>
        </p:spPr>
      </p:pic>
    </p:spTree>
    <p:extLst>
      <p:ext uri="{BB962C8B-B14F-4D97-AF65-F5344CB8AC3E}">
        <p14:creationId xmlns:p14="http://schemas.microsoft.com/office/powerpoint/2010/main" val="30393953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8425AA-BB7F-372D-BC36-7982DD235107}"/>
            </a:ext>
          </a:extLst>
        </p:cNvPr>
        <p:cNvGrpSpPr/>
        <p:nvPr/>
      </p:nvGrpSpPr>
      <p:grpSpPr>
        <a:xfrm>
          <a:off x="0" y="0"/>
          <a:ext cx="0" cy="0"/>
          <a:chOff x="0" y="0"/>
          <a:chExt cx="0" cy="0"/>
        </a:xfrm>
      </p:grpSpPr>
      <p:pic>
        <p:nvPicPr>
          <p:cNvPr id="4" name="Picture 15" descr="Fondino">
            <a:extLst>
              <a:ext uri="{FF2B5EF4-FFF2-40B4-BE49-F238E27FC236}">
                <a16:creationId xmlns:a16="http://schemas.microsoft.com/office/drawing/2014/main" id="{F65ACB63-B1CC-7AE0-6342-0594F08D11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215449"/>
            <a:ext cx="12192000" cy="6457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Footer Placeholder 10">
            <a:extLst>
              <a:ext uri="{FF2B5EF4-FFF2-40B4-BE49-F238E27FC236}">
                <a16:creationId xmlns:a16="http://schemas.microsoft.com/office/drawing/2014/main" id="{A12B7A4B-754B-B129-0A9E-7C23C5F05FEA}"/>
              </a:ext>
            </a:extLst>
          </p:cNvPr>
          <p:cNvSpPr>
            <a:spLocks noGrp="1"/>
          </p:cNvSpPr>
          <p:nvPr>
            <p:ph type="ftr" sz="quarter" idx="11"/>
          </p:nvPr>
        </p:nvSpPr>
        <p:spPr/>
        <p:txBody>
          <a:bodyPr/>
          <a:lstStyle/>
          <a:p>
            <a:r>
              <a:rPr lang="en-US" dirty="0">
                <a:solidFill>
                  <a:schemeClr val="bg1"/>
                </a:solidFill>
              </a:rPr>
              <a:t>Sapienza University of Rome</a:t>
            </a:r>
          </a:p>
        </p:txBody>
      </p:sp>
      <p:sp>
        <p:nvSpPr>
          <p:cNvPr id="12" name="Slide Number Placeholder 11">
            <a:extLst>
              <a:ext uri="{FF2B5EF4-FFF2-40B4-BE49-F238E27FC236}">
                <a16:creationId xmlns:a16="http://schemas.microsoft.com/office/drawing/2014/main" id="{C55820C5-6CF2-18F2-38C3-01D752708B21}"/>
              </a:ext>
            </a:extLst>
          </p:cNvPr>
          <p:cNvSpPr>
            <a:spLocks noGrp="1"/>
          </p:cNvSpPr>
          <p:nvPr>
            <p:ph type="sldNum" sz="quarter" idx="12"/>
          </p:nvPr>
        </p:nvSpPr>
        <p:spPr/>
        <p:txBody>
          <a:bodyPr/>
          <a:lstStyle/>
          <a:p>
            <a:fld id="{48F19E39-9933-F648-B2F3-3AC17C0DC986}" type="slidenum">
              <a:rPr lang="en-US" smtClean="0">
                <a:solidFill>
                  <a:schemeClr val="bg1"/>
                </a:solidFill>
              </a:rPr>
              <a:t>7</a:t>
            </a:fld>
            <a:endParaRPr lang="en-US" dirty="0">
              <a:solidFill>
                <a:schemeClr val="bg1"/>
              </a:solidFill>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E97C43A6-55DD-24B2-4133-3767B7919F99}"/>
                  </a:ext>
                </a:extLst>
              </p:cNvPr>
              <p:cNvSpPr txBox="1"/>
              <p:nvPr/>
            </p:nvSpPr>
            <p:spPr>
              <a:xfrm>
                <a:off x="616225" y="343779"/>
                <a:ext cx="11102010" cy="5139869"/>
              </a:xfrm>
              <a:prstGeom prst="rect">
                <a:avLst/>
              </a:prstGeom>
              <a:noFill/>
            </p:spPr>
            <p:txBody>
              <a:bodyPr wrap="square" rtlCol="0">
                <a:spAutoFit/>
              </a:bodyPr>
              <a:lstStyle/>
              <a:p>
                <a:r>
                  <a:rPr lang="en-US" sz="2200" b="1" dirty="0">
                    <a:solidFill>
                      <a:srgbClr val="822334"/>
                    </a:solidFill>
                    <a:latin typeface="Lato" panose="020F0502020204030203" pitchFamily="34" charset="77"/>
                  </a:rPr>
                  <a:t>PSPE: Phase-Shifted Position Encoding</a:t>
                </a:r>
              </a:p>
              <a:p>
                <a:endParaRPr lang="en-US" sz="2200" b="1" dirty="0">
                  <a:solidFill>
                    <a:srgbClr val="822334"/>
                  </a:solidFill>
                  <a:latin typeface="Lato" panose="020F0502020204030203" pitchFamily="34" charset="77"/>
                </a:endParaRPr>
              </a:p>
              <a:p>
                <a:pPr lvl="0"/>
                <a:r>
                  <a:rPr lang="en-US" dirty="0"/>
                  <a:t>Encode each 3D point’s position (x, y, z) into high-dimensional vectors using sines and cosines—so the network “knows” where every point is.</a:t>
                </a:r>
              </a:p>
              <a:p>
                <a:pPr marL="285750" lvl="0" indent="-285750">
                  <a:buFont typeface="Arial" panose="020B0604020202020204" pitchFamily="34" charset="0"/>
                  <a:buChar char="•"/>
                </a:pPr>
                <a:endParaRPr lang="en-US" dirty="0">
                  <a:solidFill>
                    <a:prstClr val="black"/>
                  </a:solidFill>
                </a:endParaRPr>
              </a:p>
              <a:p>
                <a:pPr marL="285750" lvl="0" indent="-285750">
                  <a:buFont typeface="Arial" panose="020B0604020202020204" pitchFamily="34" charset="0"/>
                  <a:buChar char="•"/>
                </a:pPr>
                <a:r>
                  <a:rPr lang="en-US" dirty="0">
                    <a:solidFill>
                      <a:prstClr val="black"/>
                    </a:solidFill>
                  </a:rPr>
                  <a:t>For each 3D point (</a:t>
                </a:r>
                <a14:m>
                  <m:oMath xmlns:m="http://schemas.openxmlformats.org/officeDocument/2006/math">
                    <m:r>
                      <a:rPr lang="en-US" i="1" dirty="0">
                        <a:solidFill>
                          <a:prstClr val="black"/>
                        </a:solidFill>
                        <a:latin typeface="Cambria Math" panose="02040503050406030204" pitchFamily="18" charset="0"/>
                      </a:rPr>
                      <m:t>𝑥</m:t>
                    </m:r>
                    <m:r>
                      <a:rPr lang="en-US" i="1" dirty="0">
                        <a:solidFill>
                          <a:prstClr val="black"/>
                        </a:solidFill>
                        <a:latin typeface="Cambria Math" panose="02040503050406030204" pitchFamily="18" charset="0"/>
                      </a:rPr>
                      <m:t>,</m:t>
                    </m:r>
                    <m:r>
                      <a:rPr lang="en-US" i="1" dirty="0">
                        <a:solidFill>
                          <a:prstClr val="black"/>
                        </a:solidFill>
                        <a:latin typeface="Cambria Math" panose="02040503050406030204" pitchFamily="18" charset="0"/>
                      </a:rPr>
                      <m:t>𝑦</m:t>
                    </m:r>
                    <m:r>
                      <a:rPr lang="en-US" i="1" dirty="0">
                        <a:solidFill>
                          <a:prstClr val="black"/>
                        </a:solidFill>
                        <a:latin typeface="Cambria Math" panose="02040503050406030204" pitchFamily="18" charset="0"/>
                      </a:rPr>
                      <m:t>,</m:t>
                    </m:r>
                    <m:r>
                      <a:rPr lang="en-US" i="1" dirty="0">
                        <a:solidFill>
                          <a:prstClr val="black"/>
                        </a:solidFill>
                        <a:latin typeface="Cambria Math" panose="02040503050406030204" pitchFamily="18" charset="0"/>
                      </a:rPr>
                      <m:t>𝑧</m:t>
                    </m:r>
                  </m:oMath>
                </a14:m>
                <a:r>
                  <a:rPr lang="en-US" dirty="0">
                    <a:solidFill>
                      <a:prstClr val="black"/>
                    </a:solidFill>
                  </a:rPr>
                  <a:t>),</a:t>
                </a:r>
                <a:br>
                  <a:rPr lang="en-US" dirty="0">
                    <a:solidFill>
                      <a:prstClr val="black"/>
                    </a:solidFill>
                  </a:rPr>
                </a:br>
                <a:r>
                  <a:rPr lang="en-US" dirty="0">
                    <a:solidFill>
                      <a:prstClr val="black"/>
                    </a:solidFill>
                  </a:rPr>
                  <a:t>And for each axis (</a:t>
                </a:r>
                <a14:m>
                  <m:oMath xmlns:m="http://schemas.openxmlformats.org/officeDocument/2006/math">
                    <m:r>
                      <a:rPr lang="en-US" i="1" dirty="0">
                        <a:solidFill>
                          <a:prstClr val="black"/>
                        </a:solidFill>
                        <a:latin typeface="Cambria Math" panose="02040503050406030204" pitchFamily="18" charset="0"/>
                      </a:rPr>
                      <m:t>𝑗</m:t>
                    </m:r>
                    <m:r>
                      <a:rPr lang="en-US" i="1" dirty="0">
                        <a:solidFill>
                          <a:prstClr val="black"/>
                        </a:solidFill>
                        <a:latin typeface="Cambria Math" panose="02040503050406030204" pitchFamily="18" charset="0"/>
                      </a:rPr>
                      <m:t>=1,2,3</m:t>
                    </m:r>
                  </m:oMath>
                </a14:m>
                <a:r>
                  <a:rPr lang="en-US" dirty="0">
                    <a:solidFill>
                      <a:prstClr val="black"/>
                    </a:solidFill>
                  </a:rPr>
                  <a:t>, where </a:t>
                </a:r>
                <a14:m>
                  <m:oMath xmlns:m="http://schemas.openxmlformats.org/officeDocument/2006/math">
                    <m:r>
                      <a:rPr lang="en-US" i="1" dirty="0">
                        <a:solidFill>
                          <a:prstClr val="black"/>
                        </a:solidFill>
                        <a:latin typeface="Cambria Math" panose="02040503050406030204" pitchFamily="18" charset="0"/>
                      </a:rPr>
                      <m:t>1=</m:t>
                    </m:r>
                    <m:r>
                      <a:rPr lang="en-US" i="1" dirty="0">
                        <a:solidFill>
                          <a:prstClr val="black"/>
                        </a:solidFill>
                        <a:latin typeface="Cambria Math" panose="02040503050406030204" pitchFamily="18" charset="0"/>
                      </a:rPr>
                      <m:t>𝑥</m:t>
                    </m:r>
                    <m:r>
                      <a:rPr lang="en-US" i="1" dirty="0">
                        <a:solidFill>
                          <a:prstClr val="black"/>
                        </a:solidFill>
                        <a:latin typeface="Cambria Math" panose="02040503050406030204" pitchFamily="18" charset="0"/>
                      </a:rPr>
                      <m:t>, 2=</m:t>
                    </m:r>
                    <m:r>
                      <a:rPr lang="en-US" i="1" dirty="0">
                        <a:solidFill>
                          <a:prstClr val="black"/>
                        </a:solidFill>
                        <a:latin typeface="Cambria Math" panose="02040503050406030204" pitchFamily="18" charset="0"/>
                      </a:rPr>
                      <m:t>𝑦</m:t>
                    </m:r>
                    <m:r>
                      <a:rPr lang="en-US" i="1" dirty="0">
                        <a:solidFill>
                          <a:prstClr val="black"/>
                        </a:solidFill>
                        <a:latin typeface="Cambria Math" panose="02040503050406030204" pitchFamily="18" charset="0"/>
                      </a:rPr>
                      <m:t>, 3=</m:t>
                    </m:r>
                    <m:r>
                      <a:rPr lang="en-US" i="1" dirty="0">
                        <a:solidFill>
                          <a:prstClr val="black"/>
                        </a:solidFill>
                        <a:latin typeface="Cambria Math" panose="02040503050406030204" pitchFamily="18" charset="0"/>
                      </a:rPr>
                      <m:t>𝑧</m:t>
                    </m:r>
                  </m:oMath>
                </a14:m>
                <a:r>
                  <a:rPr lang="en-US" dirty="0">
                    <a:solidFill>
                      <a:prstClr val="black"/>
                    </a:solidFill>
                  </a:rPr>
                  <a:t>),</a:t>
                </a:r>
                <a:br>
                  <a:rPr lang="en-US" dirty="0">
                    <a:solidFill>
                      <a:prstClr val="black"/>
                    </a:solidFill>
                  </a:rPr>
                </a:br>
                <a:r>
                  <a:rPr lang="en-US" dirty="0">
                    <a:solidFill>
                      <a:prstClr val="black"/>
                    </a:solidFill>
                  </a:rPr>
                  <a:t>And each frequency index </a:t>
                </a:r>
                <a14:m>
                  <m:oMath xmlns:m="http://schemas.openxmlformats.org/officeDocument/2006/math">
                    <m:r>
                      <a:rPr lang="en-US" i="1" dirty="0">
                        <a:solidFill>
                          <a:prstClr val="black"/>
                        </a:solidFill>
                        <a:latin typeface="Cambria Math" panose="02040503050406030204" pitchFamily="18" charset="0"/>
                      </a:rPr>
                      <m:t>𝑖</m:t>
                    </m:r>
                  </m:oMath>
                </a14:m>
                <a:r>
                  <a:rPr lang="en-US" dirty="0">
                    <a:solidFill>
                      <a:prstClr val="black"/>
                    </a:solidFill>
                  </a:rPr>
                  <a:t>:</a:t>
                </a:r>
                <a:r>
                  <a:rPr lang="en-US" i="1" dirty="0">
                    <a:solidFill>
                      <a:prstClr val="black"/>
                    </a:solidFill>
                    <a:latin typeface="Lato" panose="020F0502020204030203" pitchFamily="34" charset="0"/>
                    <a:ea typeface="Lato" panose="020F0502020204030203" pitchFamily="34" charset="0"/>
                    <a:cs typeface="Lato" panose="020F0502020204030203" pitchFamily="34" charset="0"/>
                  </a:rPr>
                  <a:t> </a:t>
                </a:r>
              </a:p>
              <a:p>
                <a:pPr lvl="0"/>
                <a:endParaRPr lang="en-US" i="1" dirty="0">
                  <a:solidFill>
                    <a:prstClr val="black"/>
                  </a:solidFill>
                  <a:latin typeface="Lato" panose="020F0502020204030203" pitchFamily="34" charset="0"/>
                  <a:ea typeface="Lato" panose="020F0502020204030203" pitchFamily="34" charset="0"/>
                  <a:cs typeface="Lato" panose="020F0502020204030203" pitchFamily="34" charset="0"/>
                </a:endParaRPr>
              </a:p>
              <a:p>
                <a:pPr marL="742950" lvl="1" indent="-285750">
                  <a:buFont typeface="Arial" panose="020B0604020202020204" pitchFamily="34" charset="0"/>
                  <a:buChar char="•"/>
                </a:pPr>
                <a14:m>
                  <m:oMath xmlns:m="http://schemas.openxmlformats.org/officeDocument/2006/math">
                    <m:sSub>
                      <m:sSubPr>
                        <m:ctrlPr>
                          <a:rPr lang="en-US" i="1">
                            <a:solidFill>
                              <a:prstClr val="black"/>
                            </a:solidFill>
                            <a:latin typeface="Cambria Math" panose="02040503050406030204" pitchFamily="18" charset="0"/>
                          </a:rPr>
                        </m:ctrlPr>
                      </m:sSubPr>
                      <m:e>
                        <m:r>
                          <m:rPr>
                            <m:nor/>
                          </m:rPr>
                          <a:rPr lang="en-US">
                            <a:solidFill>
                              <a:prstClr val="black"/>
                            </a:solidFill>
                            <a:latin typeface="Lato" panose="020F0502020204030203" pitchFamily="34" charset="0"/>
                            <a:ea typeface="Lato" panose="020F0502020204030203" pitchFamily="34" charset="0"/>
                            <a:cs typeface="Lato" panose="020F0502020204030203" pitchFamily="34" charset="0"/>
                          </a:rPr>
                          <m:t>PSPE</m:t>
                        </m:r>
                      </m:e>
                      <m:sub>
                        <m:r>
                          <a:rPr lang="en-US" i="1">
                            <a:solidFill>
                              <a:prstClr val="black"/>
                            </a:solidFill>
                            <a:latin typeface="Cambria Math" panose="02040503050406030204" pitchFamily="18" charset="0"/>
                          </a:rPr>
                          <m:t>(</m:t>
                        </m:r>
                        <m:sSub>
                          <m:sSubPr>
                            <m:ctrlPr>
                              <a:rPr lang="en-US" i="1">
                                <a:solidFill>
                                  <a:prstClr val="black"/>
                                </a:solidFill>
                                <a:latin typeface="Cambria Math" panose="02040503050406030204" pitchFamily="18" charset="0"/>
                              </a:rPr>
                            </m:ctrlPr>
                          </m:sSubPr>
                          <m:e>
                            <m:r>
                              <a:rPr lang="en-US" i="1">
                                <a:solidFill>
                                  <a:prstClr val="black"/>
                                </a:solidFill>
                                <a:latin typeface="Cambria Math" panose="02040503050406030204" pitchFamily="18" charset="0"/>
                              </a:rPr>
                              <m:t>𝑝𝑜𝑠</m:t>
                            </m:r>
                          </m:e>
                          <m:sub>
                            <m:r>
                              <a:rPr lang="en-US" i="1">
                                <a:solidFill>
                                  <a:prstClr val="black"/>
                                </a:solidFill>
                                <a:latin typeface="Cambria Math" panose="02040503050406030204" pitchFamily="18" charset="0"/>
                              </a:rPr>
                              <m:t>𝑗</m:t>
                            </m:r>
                          </m:sub>
                        </m:sSub>
                        <m:r>
                          <a:rPr lang="en-US" i="1">
                            <a:solidFill>
                              <a:prstClr val="black"/>
                            </a:solidFill>
                            <a:latin typeface="Cambria Math" panose="02040503050406030204" pitchFamily="18" charset="0"/>
                          </a:rPr>
                          <m:t>,6</m:t>
                        </m:r>
                        <m:r>
                          <a:rPr lang="en-US" i="1">
                            <a:solidFill>
                              <a:prstClr val="black"/>
                            </a:solidFill>
                            <a:latin typeface="Cambria Math" panose="02040503050406030204" pitchFamily="18" charset="0"/>
                          </a:rPr>
                          <m:t>𝑖</m:t>
                        </m:r>
                        <m:r>
                          <a:rPr lang="en-US" i="1">
                            <a:solidFill>
                              <a:prstClr val="black"/>
                            </a:solidFill>
                            <a:latin typeface="Cambria Math" panose="02040503050406030204" pitchFamily="18" charset="0"/>
                          </a:rPr>
                          <m:t>+2</m:t>
                        </m:r>
                        <m:d>
                          <m:dPr>
                            <m:ctrlPr>
                              <a:rPr lang="en-US" i="1">
                                <a:solidFill>
                                  <a:prstClr val="black"/>
                                </a:solidFill>
                                <a:latin typeface="Cambria Math" panose="02040503050406030204" pitchFamily="18" charset="0"/>
                              </a:rPr>
                            </m:ctrlPr>
                          </m:dPr>
                          <m:e>
                            <m:r>
                              <a:rPr lang="en-US" i="1">
                                <a:solidFill>
                                  <a:prstClr val="black"/>
                                </a:solidFill>
                                <a:latin typeface="Cambria Math" panose="02040503050406030204" pitchFamily="18" charset="0"/>
                              </a:rPr>
                              <m:t>𝑗</m:t>
                            </m:r>
                            <m:r>
                              <a:rPr lang="en-US" i="1">
                                <a:solidFill>
                                  <a:prstClr val="black"/>
                                </a:solidFill>
                                <a:latin typeface="Cambria Math" panose="02040503050406030204" pitchFamily="18" charset="0"/>
                              </a:rPr>
                              <m:t>−1</m:t>
                            </m:r>
                          </m:e>
                        </m:d>
                        <m:r>
                          <a:rPr lang="en-US" i="1">
                            <a:solidFill>
                              <a:prstClr val="black"/>
                            </a:solidFill>
                            <a:latin typeface="Cambria Math" panose="02040503050406030204" pitchFamily="18" charset="0"/>
                          </a:rPr>
                          <m:t>)</m:t>
                        </m:r>
                      </m:sub>
                    </m:sSub>
                    <m:r>
                      <a:rPr lang="en-US" i="1">
                        <a:solidFill>
                          <a:prstClr val="black"/>
                        </a:solidFill>
                        <a:latin typeface="Cambria Math" panose="02040503050406030204" pitchFamily="18" charset="0"/>
                      </a:rPr>
                      <m:t>=</m:t>
                    </m:r>
                    <m:func>
                      <m:funcPr>
                        <m:ctrlPr>
                          <a:rPr lang="en-US" i="1">
                            <a:solidFill>
                              <a:prstClr val="black"/>
                            </a:solidFill>
                            <a:latin typeface="Cambria Math" panose="02040503050406030204" pitchFamily="18" charset="0"/>
                          </a:rPr>
                        </m:ctrlPr>
                      </m:funcPr>
                      <m:fName>
                        <m:r>
                          <m:rPr>
                            <m:sty m:val="p"/>
                          </m:rPr>
                          <a:rPr lang="en-US">
                            <a:solidFill>
                              <a:prstClr val="black"/>
                            </a:solidFill>
                            <a:latin typeface="Cambria Math" panose="02040503050406030204" pitchFamily="18" charset="0"/>
                          </a:rPr>
                          <m:t>sin</m:t>
                        </m:r>
                      </m:fName>
                      <m:e>
                        <m:r>
                          <a:rPr lang="en-US" i="1">
                            <a:solidFill>
                              <a:prstClr val="black"/>
                            </a:solidFill>
                            <a:latin typeface="Cambria Math" panose="02040503050406030204" pitchFamily="18" charset="0"/>
                          </a:rPr>
                          <m:t>(</m:t>
                        </m:r>
                        <m:f>
                          <m:fPr>
                            <m:ctrlPr>
                              <a:rPr lang="en-US" i="1">
                                <a:solidFill>
                                  <a:prstClr val="black"/>
                                </a:solidFill>
                                <a:latin typeface="Cambria Math" panose="02040503050406030204" pitchFamily="18" charset="0"/>
                              </a:rPr>
                            </m:ctrlPr>
                          </m:fPr>
                          <m:num>
                            <m:sSub>
                              <m:sSubPr>
                                <m:ctrlPr>
                                  <a:rPr lang="en-US" i="1">
                                    <a:solidFill>
                                      <a:prstClr val="black"/>
                                    </a:solidFill>
                                    <a:latin typeface="Cambria Math" panose="02040503050406030204" pitchFamily="18" charset="0"/>
                                  </a:rPr>
                                </m:ctrlPr>
                              </m:sSubPr>
                              <m:e>
                                <m:r>
                                  <a:rPr lang="en-US" i="1">
                                    <a:solidFill>
                                      <a:prstClr val="black"/>
                                    </a:solidFill>
                                    <a:latin typeface="Cambria Math" panose="02040503050406030204" pitchFamily="18" charset="0"/>
                                  </a:rPr>
                                  <m:t>𝑝𝑜𝑠</m:t>
                                </m:r>
                              </m:e>
                              <m:sub>
                                <m:r>
                                  <a:rPr lang="en-US" i="1">
                                    <a:solidFill>
                                      <a:prstClr val="black"/>
                                    </a:solidFill>
                                    <a:latin typeface="Cambria Math" panose="02040503050406030204" pitchFamily="18" charset="0"/>
                                  </a:rPr>
                                  <m:t>𝑗</m:t>
                                </m:r>
                              </m:sub>
                            </m:sSub>
                          </m:num>
                          <m:den>
                            <m:sSup>
                              <m:sSupPr>
                                <m:ctrlPr>
                                  <a:rPr lang="en-US" i="1">
                                    <a:solidFill>
                                      <a:prstClr val="black"/>
                                    </a:solidFill>
                                    <a:latin typeface="Cambria Math" panose="02040503050406030204" pitchFamily="18" charset="0"/>
                                  </a:rPr>
                                </m:ctrlPr>
                              </m:sSupPr>
                              <m:e>
                                <m:r>
                                  <a:rPr lang="en-US" i="1">
                                    <a:solidFill>
                                      <a:prstClr val="black"/>
                                    </a:solidFill>
                                    <a:latin typeface="Cambria Math" panose="02040503050406030204" pitchFamily="18" charset="0"/>
                                  </a:rPr>
                                  <m:t>10000</m:t>
                                </m:r>
                              </m:e>
                              <m:sup>
                                <m:f>
                                  <m:fPr>
                                    <m:type m:val="skw"/>
                                    <m:ctrlPr>
                                      <a:rPr lang="en-US" i="1">
                                        <a:solidFill>
                                          <a:prstClr val="black"/>
                                        </a:solidFill>
                                        <a:latin typeface="Cambria Math" panose="02040503050406030204" pitchFamily="18" charset="0"/>
                                      </a:rPr>
                                    </m:ctrlPr>
                                  </m:fPr>
                                  <m:num>
                                    <m:r>
                                      <a:rPr lang="en-US" i="1">
                                        <a:solidFill>
                                          <a:prstClr val="black"/>
                                        </a:solidFill>
                                        <a:latin typeface="Cambria Math" panose="02040503050406030204" pitchFamily="18" charset="0"/>
                                      </a:rPr>
                                      <m:t>2</m:t>
                                    </m:r>
                                    <m:r>
                                      <a:rPr lang="en-US" i="1">
                                        <a:solidFill>
                                          <a:prstClr val="black"/>
                                        </a:solidFill>
                                        <a:latin typeface="Cambria Math" panose="02040503050406030204" pitchFamily="18" charset="0"/>
                                      </a:rPr>
                                      <m:t>𝑖</m:t>
                                    </m:r>
                                  </m:num>
                                  <m:den>
                                    <m:r>
                                      <a:rPr lang="en-US" i="1">
                                        <a:solidFill>
                                          <a:prstClr val="black"/>
                                        </a:solidFill>
                                        <a:latin typeface="Cambria Math" panose="02040503050406030204" pitchFamily="18" charset="0"/>
                                      </a:rPr>
                                      <m:t>𝐷</m:t>
                                    </m:r>
                                  </m:den>
                                </m:f>
                              </m:sup>
                            </m:sSup>
                          </m:den>
                        </m:f>
                        <m:r>
                          <a:rPr lang="en-US" i="1">
                            <a:solidFill>
                              <a:prstClr val="black"/>
                            </a:solidFill>
                            <a:latin typeface="Cambria Math" panose="02040503050406030204" pitchFamily="18" charset="0"/>
                          </a:rPr>
                          <m:t>+(</m:t>
                        </m:r>
                        <m:r>
                          <a:rPr lang="en-US" i="1">
                            <a:solidFill>
                              <a:prstClr val="black"/>
                            </a:solidFill>
                            <a:latin typeface="Cambria Math" panose="02040503050406030204" pitchFamily="18" charset="0"/>
                          </a:rPr>
                          <m:t>𝑗</m:t>
                        </m:r>
                        <m:r>
                          <a:rPr lang="en-US" i="1">
                            <a:solidFill>
                              <a:prstClr val="black"/>
                            </a:solidFill>
                            <a:latin typeface="Cambria Math" panose="02040503050406030204" pitchFamily="18" charset="0"/>
                          </a:rPr>
                          <m:t>−1)</m:t>
                        </m:r>
                        <m:f>
                          <m:fPr>
                            <m:ctrlPr>
                              <a:rPr lang="en-US" i="1">
                                <a:solidFill>
                                  <a:prstClr val="black"/>
                                </a:solidFill>
                                <a:latin typeface="Cambria Math" panose="02040503050406030204" pitchFamily="18" charset="0"/>
                              </a:rPr>
                            </m:ctrlPr>
                          </m:fPr>
                          <m:num>
                            <m:r>
                              <a:rPr lang="en-US" i="1">
                                <a:solidFill>
                                  <a:prstClr val="black"/>
                                </a:solidFill>
                                <a:latin typeface="Cambria Math" panose="02040503050406030204" pitchFamily="18" charset="0"/>
                              </a:rPr>
                              <m:t>2</m:t>
                            </m:r>
                            <m:r>
                              <a:rPr lang="en-US" i="1">
                                <a:solidFill>
                                  <a:prstClr val="black"/>
                                </a:solidFill>
                                <a:latin typeface="Cambria Math" panose="02040503050406030204" pitchFamily="18" charset="0"/>
                                <a:ea typeface="Cambria Math" panose="02040503050406030204" pitchFamily="18" charset="0"/>
                              </a:rPr>
                              <m:t>𝜋</m:t>
                            </m:r>
                          </m:num>
                          <m:den>
                            <m:r>
                              <a:rPr lang="en-US" i="1">
                                <a:solidFill>
                                  <a:prstClr val="black"/>
                                </a:solidFill>
                                <a:latin typeface="Cambria Math" panose="02040503050406030204" pitchFamily="18" charset="0"/>
                              </a:rPr>
                              <m:t>3</m:t>
                            </m:r>
                          </m:den>
                        </m:f>
                        <m:r>
                          <a:rPr lang="en-US" i="1">
                            <a:solidFill>
                              <a:prstClr val="black"/>
                            </a:solidFill>
                            <a:latin typeface="Cambria Math" panose="02040503050406030204" pitchFamily="18" charset="0"/>
                          </a:rPr>
                          <m:t>)</m:t>
                        </m:r>
                      </m:e>
                    </m:func>
                  </m:oMath>
                </a14:m>
                <a:endParaRPr lang="en-US" i="1" dirty="0">
                  <a:solidFill>
                    <a:prstClr val="black"/>
                  </a:solidFill>
                  <a:latin typeface="Cambria Math" panose="02040503050406030204" pitchFamily="18" charset="0"/>
                </a:endParaRPr>
              </a:p>
              <a:p>
                <a:pPr marL="742950" lvl="1" indent="-285750">
                  <a:buFont typeface="Arial" panose="020B0604020202020204" pitchFamily="34" charset="0"/>
                  <a:buChar char="•"/>
                </a:pPr>
                <a14:m>
                  <m:oMath xmlns:m="http://schemas.openxmlformats.org/officeDocument/2006/math">
                    <m:sSub>
                      <m:sSubPr>
                        <m:ctrlPr>
                          <a:rPr lang="en-US" i="1">
                            <a:solidFill>
                              <a:prstClr val="black"/>
                            </a:solidFill>
                            <a:latin typeface="Cambria Math" panose="02040503050406030204" pitchFamily="18" charset="0"/>
                          </a:rPr>
                        </m:ctrlPr>
                      </m:sSubPr>
                      <m:e>
                        <m:r>
                          <m:rPr>
                            <m:nor/>
                          </m:rPr>
                          <a:rPr lang="en-US">
                            <a:solidFill>
                              <a:prstClr val="black"/>
                            </a:solidFill>
                            <a:latin typeface="Lato" panose="020F0502020204030203" pitchFamily="34" charset="0"/>
                            <a:ea typeface="Lato" panose="020F0502020204030203" pitchFamily="34" charset="0"/>
                            <a:cs typeface="Lato" panose="020F0502020204030203" pitchFamily="34" charset="0"/>
                          </a:rPr>
                          <m:t>PSPE</m:t>
                        </m:r>
                      </m:e>
                      <m:sub>
                        <m:r>
                          <a:rPr lang="en-US" i="1">
                            <a:solidFill>
                              <a:prstClr val="black"/>
                            </a:solidFill>
                            <a:latin typeface="Cambria Math" panose="02040503050406030204" pitchFamily="18" charset="0"/>
                          </a:rPr>
                          <m:t>(</m:t>
                        </m:r>
                        <m:sSub>
                          <m:sSubPr>
                            <m:ctrlPr>
                              <a:rPr lang="en-US" i="1">
                                <a:solidFill>
                                  <a:prstClr val="black"/>
                                </a:solidFill>
                                <a:latin typeface="Cambria Math" panose="02040503050406030204" pitchFamily="18" charset="0"/>
                              </a:rPr>
                            </m:ctrlPr>
                          </m:sSubPr>
                          <m:e>
                            <m:r>
                              <a:rPr lang="en-US" i="1">
                                <a:solidFill>
                                  <a:prstClr val="black"/>
                                </a:solidFill>
                                <a:latin typeface="Cambria Math" panose="02040503050406030204" pitchFamily="18" charset="0"/>
                              </a:rPr>
                              <m:t>𝑝𝑜𝑠</m:t>
                            </m:r>
                          </m:e>
                          <m:sub>
                            <m:r>
                              <a:rPr lang="en-US" i="1">
                                <a:solidFill>
                                  <a:prstClr val="black"/>
                                </a:solidFill>
                                <a:latin typeface="Cambria Math" panose="02040503050406030204" pitchFamily="18" charset="0"/>
                              </a:rPr>
                              <m:t>𝑗</m:t>
                            </m:r>
                          </m:sub>
                        </m:sSub>
                        <m:r>
                          <a:rPr lang="en-US" i="1">
                            <a:solidFill>
                              <a:prstClr val="black"/>
                            </a:solidFill>
                            <a:latin typeface="Cambria Math" panose="02040503050406030204" pitchFamily="18" charset="0"/>
                          </a:rPr>
                          <m:t>,6</m:t>
                        </m:r>
                        <m:r>
                          <a:rPr lang="en-US" i="1">
                            <a:solidFill>
                              <a:prstClr val="black"/>
                            </a:solidFill>
                            <a:latin typeface="Cambria Math" panose="02040503050406030204" pitchFamily="18" charset="0"/>
                          </a:rPr>
                          <m:t>𝑖</m:t>
                        </m:r>
                        <m:r>
                          <a:rPr lang="en-US" i="1">
                            <a:solidFill>
                              <a:prstClr val="black"/>
                            </a:solidFill>
                            <a:latin typeface="Cambria Math" panose="02040503050406030204" pitchFamily="18" charset="0"/>
                          </a:rPr>
                          <m:t>+1+2</m:t>
                        </m:r>
                        <m:d>
                          <m:dPr>
                            <m:ctrlPr>
                              <a:rPr lang="en-US" i="1">
                                <a:solidFill>
                                  <a:prstClr val="black"/>
                                </a:solidFill>
                                <a:latin typeface="Cambria Math" panose="02040503050406030204" pitchFamily="18" charset="0"/>
                              </a:rPr>
                            </m:ctrlPr>
                          </m:dPr>
                          <m:e>
                            <m:r>
                              <a:rPr lang="en-US" i="1">
                                <a:solidFill>
                                  <a:prstClr val="black"/>
                                </a:solidFill>
                                <a:latin typeface="Cambria Math" panose="02040503050406030204" pitchFamily="18" charset="0"/>
                              </a:rPr>
                              <m:t>𝑗</m:t>
                            </m:r>
                            <m:r>
                              <a:rPr lang="en-US" i="1">
                                <a:solidFill>
                                  <a:prstClr val="black"/>
                                </a:solidFill>
                                <a:latin typeface="Cambria Math" panose="02040503050406030204" pitchFamily="18" charset="0"/>
                              </a:rPr>
                              <m:t>−1</m:t>
                            </m:r>
                          </m:e>
                        </m:d>
                        <m:r>
                          <a:rPr lang="en-US" i="1">
                            <a:solidFill>
                              <a:prstClr val="black"/>
                            </a:solidFill>
                            <a:latin typeface="Cambria Math" panose="02040503050406030204" pitchFamily="18" charset="0"/>
                          </a:rPr>
                          <m:t>)</m:t>
                        </m:r>
                      </m:sub>
                    </m:sSub>
                    <m:r>
                      <a:rPr lang="en-US" i="1">
                        <a:solidFill>
                          <a:prstClr val="black"/>
                        </a:solidFill>
                        <a:latin typeface="Cambria Math" panose="02040503050406030204" pitchFamily="18" charset="0"/>
                      </a:rPr>
                      <m:t>=</m:t>
                    </m:r>
                    <m:func>
                      <m:funcPr>
                        <m:ctrlPr>
                          <a:rPr lang="en-US" i="1">
                            <a:solidFill>
                              <a:prstClr val="black"/>
                            </a:solidFill>
                            <a:latin typeface="Cambria Math" panose="02040503050406030204" pitchFamily="18" charset="0"/>
                          </a:rPr>
                        </m:ctrlPr>
                      </m:funcPr>
                      <m:fName>
                        <m:r>
                          <m:rPr>
                            <m:sty m:val="p"/>
                          </m:rPr>
                          <a:rPr lang="en-US">
                            <a:solidFill>
                              <a:prstClr val="black"/>
                            </a:solidFill>
                            <a:latin typeface="Cambria Math" panose="02040503050406030204" pitchFamily="18" charset="0"/>
                          </a:rPr>
                          <m:t>cos</m:t>
                        </m:r>
                      </m:fName>
                      <m:e>
                        <m:r>
                          <a:rPr lang="en-US" i="1">
                            <a:solidFill>
                              <a:prstClr val="black"/>
                            </a:solidFill>
                            <a:latin typeface="Cambria Math" panose="02040503050406030204" pitchFamily="18" charset="0"/>
                          </a:rPr>
                          <m:t>(</m:t>
                        </m:r>
                        <m:f>
                          <m:fPr>
                            <m:ctrlPr>
                              <a:rPr lang="en-US" i="1">
                                <a:solidFill>
                                  <a:prstClr val="black"/>
                                </a:solidFill>
                                <a:latin typeface="Cambria Math" panose="02040503050406030204" pitchFamily="18" charset="0"/>
                              </a:rPr>
                            </m:ctrlPr>
                          </m:fPr>
                          <m:num>
                            <m:sSub>
                              <m:sSubPr>
                                <m:ctrlPr>
                                  <a:rPr lang="en-US" i="1">
                                    <a:solidFill>
                                      <a:prstClr val="black"/>
                                    </a:solidFill>
                                    <a:latin typeface="Cambria Math" panose="02040503050406030204" pitchFamily="18" charset="0"/>
                                  </a:rPr>
                                </m:ctrlPr>
                              </m:sSubPr>
                              <m:e>
                                <m:r>
                                  <a:rPr lang="en-US" i="1">
                                    <a:solidFill>
                                      <a:prstClr val="black"/>
                                    </a:solidFill>
                                    <a:latin typeface="Cambria Math" panose="02040503050406030204" pitchFamily="18" charset="0"/>
                                  </a:rPr>
                                  <m:t>𝑝𝑜𝑠</m:t>
                                </m:r>
                              </m:e>
                              <m:sub>
                                <m:r>
                                  <a:rPr lang="en-US" i="1">
                                    <a:solidFill>
                                      <a:prstClr val="black"/>
                                    </a:solidFill>
                                    <a:latin typeface="Cambria Math" panose="02040503050406030204" pitchFamily="18" charset="0"/>
                                  </a:rPr>
                                  <m:t>𝑗</m:t>
                                </m:r>
                              </m:sub>
                            </m:sSub>
                          </m:num>
                          <m:den>
                            <m:sSup>
                              <m:sSupPr>
                                <m:ctrlPr>
                                  <a:rPr lang="en-US" i="1">
                                    <a:solidFill>
                                      <a:prstClr val="black"/>
                                    </a:solidFill>
                                    <a:latin typeface="Cambria Math" panose="02040503050406030204" pitchFamily="18" charset="0"/>
                                  </a:rPr>
                                </m:ctrlPr>
                              </m:sSupPr>
                              <m:e>
                                <m:r>
                                  <a:rPr lang="en-US" i="1">
                                    <a:solidFill>
                                      <a:prstClr val="black"/>
                                    </a:solidFill>
                                    <a:latin typeface="Cambria Math" panose="02040503050406030204" pitchFamily="18" charset="0"/>
                                  </a:rPr>
                                  <m:t>10000</m:t>
                                </m:r>
                              </m:e>
                              <m:sup>
                                <m:f>
                                  <m:fPr>
                                    <m:type m:val="skw"/>
                                    <m:ctrlPr>
                                      <a:rPr lang="en-US" i="1">
                                        <a:solidFill>
                                          <a:prstClr val="black"/>
                                        </a:solidFill>
                                        <a:latin typeface="Cambria Math" panose="02040503050406030204" pitchFamily="18" charset="0"/>
                                      </a:rPr>
                                    </m:ctrlPr>
                                  </m:fPr>
                                  <m:num>
                                    <m:r>
                                      <a:rPr lang="en-US" i="1">
                                        <a:solidFill>
                                          <a:prstClr val="black"/>
                                        </a:solidFill>
                                        <a:latin typeface="Cambria Math" panose="02040503050406030204" pitchFamily="18" charset="0"/>
                                      </a:rPr>
                                      <m:t>2</m:t>
                                    </m:r>
                                    <m:r>
                                      <a:rPr lang="en-US" i="1">
                                        <a:solidFill>
                                          <a:prstClr val="black"/>
                                        </a:solidFill>
                                        <a:latin typeface="Cambria Math" panose="02040503050406030204" pitchFamily="18" charset="0"/>
                                      </a:rPr>
                                      <m:t>𝑖</m:t>
                                    </m:r>
                                  </m:num>
                                  <m:den>
                                    <m:r>
                                      <a:rPr lang="en-US" i="1">
                                        <a:solidFill>
                                          <a:prstClr val="black"/>
                                        </a:solidFill>
                                        <a:latin typeface="Cambria Math" panose="02040503050406030204" pitchFamily="18" charset="0"/>
                                      </a:rPr>
                                      <m:t>𝐷</m:t>
                                    </m:r>
                                  </m:den>
                                </m:f>
                              </m:sup>
                            </m:sSup>
                          </m:den>
                        </m:f>
                        <m:r>
                          <a:rPr lang="en-US" i="1">
                            <a:solidFill>
                              <a:prstClr val="black"/>
                            </a:solidFill>
                            <a:latin typeface="Cambria Math" panose="02040503050406030204" pitchFamily="18" charset="0"/>
                          </a:rPr>
                          <m:t>+(</m:t>
                        </m:r>
                        <m:r>
                          <a:rPr lang="en-US" i="1">
                            <a:solidFill>
                              <a:prstClr val="black"/>
                            </a:solidFill>
                            <a:latin typeface="Cambria Math" panose="02040503050406030204" pitchFamily="18" charset="0"/>
                          </a:rPr>
                          <m:t>𝑗</m:t>
                        </m:r>
                        <m:r>
                          <a:rPr lang="en-US" i="1">
                            <a:solidFill>
                              <a:prstClr val="black"/>
                            </a:solidFill>
                            <a:latin typeface="Cambria Math" panose="02040503050406030204" pitchFamily="18" charset="0"/>
                          </a:rPr>
                          <m:t>−1)</m:t>
                        </m:r>
                        <m:f>
                          <m:fPr>
                            <m:ctrlPr>
                              <a:rPr lang="en-US" i="1">
                                <a:solidFill>
                                  <a:prstClr val="black"/>
                                </a:solidFill>
                                <a:latin typeface="Cambria Math" panose="02040503050406030204" pitchFamily="18" charset="0"/>
                              </a:rPr>
                            </m:ctrlPr>
                          </m:fPr>
                          <m:num>
                            <m:r>
                              <a:rPr lang="en-US" i="1">
                                <a:solidFill>
                                  <a:prstClr val="black"/>
                                </a:solidFill>
                                <a:latin typeface="Cambria Math" panose="02040503050406030204" pitchFamily="18" charset="0"/>
                              </a:rPr>
                              <m:t>2</m:t>
                            </m:r>
                            <m:r>
                              <a:rPr lang="en-US" i="1">
                                <a:solidFill>
                                  <a:prstClr val="black"/>
                                </a:solidFill>
                                <a:latin typeface="Cambria Math" panose="02040503050406030204" pitchFamily="18" charset="0"/>
                                <a:ea typeface="Cambria Math" panose="02040503050406030204" pitchFamily="18" charset="0"/>
                              </a:rPr>
                              <m:t>𝜋</m:t>
                            </m:r>
                          </m:num>
                          <m:den>
                            <m:r>
                              <a:rPr lang="en-US" i="1">
                                <a:solidFill>
                                  <a:prstClr val="black"/>
                                </a:solidFill>
                                <a:latin typeface="Cambria Math" panose="02040503050406030204" pitchFamily="18" charset="0"/>
                              </a:rPr>
                              <m:t>3</m:t>
                            </m:r>
                          </m:den>
                        </m:f>
                        <m:r>
                          <a:rPr lang="en-US" i="1">
                            <a:solidFill>
                              <a:prstClr val="black"/>
                            </a:solidFill>
                            <a:latin typeface="Cambria Math" panose="02040503050406030204" pitchFamily="18" charset="0"/>
                          </a:rPr>
                          <m:t>)</m:t>
                        </m:r>
                      </m:e>
                    </m:func>
                  </m:oMath>
                </a14:m>
                <a:endParaRPr lang="en-US" dirty="0">
                  <a:solidFill>
                    <a:prstClr val="black"/>
                  </a:solidFill>
                  <a:latin typeface="Lato" panose="020F0502020204030203" pitchFamily="34" charset="0"/>
                  <a:ea typeface="Lato" panose="020F0502020204030203" pitchFamily="34" charset="0"/>
                  <a:cs typeface="Lato" panose="020F0502020204030203" pitchFamily="34" charset="0"/>
                </a:endParaRPr>
              </a:p>
              <a:p>
                <a:pPr lvl="0"/>
                <a:endParaRPr lang="en-US" i="1" dirty="0">
                  <a:solidFill>
                    <a:prstClr val="black"/>
                  </a:solidFill>
                  <a:latin typeface="Lato" panose="020F0502020204030203" pitchFamily="34" charset="0"/>
                  <a:ea typeface="Lato" panose="020F0502020204030203" pitchFamily="34" charset="0"/>
                  <a:cs typeface="Lato" panose="020F0502020204030203" pitchFamily="34" charset="0"/>
                </a:endParaRPr>
              </a:p>
              <a:p>
                <a:pPr marL="285750" lvl="0" indent="-285750">
                  <a:buFont typeface="Arial" panose="020B0604020202020204" pitchFamily="34" charset="0"/>
                  <a:buChar char="•"/>
                </a:pPr>
                <a14:m>
                  <m:oMath xmlns:m="http://schemas.openxmlformats.org/officeDocument/2006/math">
                    <m:sSub>
                      <m:sSubPr>
                        <m:ctrlPr>
                          <a:rPr lang="en-US" i="1" dirty="0">
                            <a:solidFill>
                              <a:prstClr val="black"/>
                            </a:solidFill>
                            <a:latin typeface="Cambria Math" panose="02040503050406030204" pitchFamily="18" charset="0"/>
                          </a:rPr>
                        </m:ctrlPr>
                      </m:sSubPr>
                      <m:e>
                        <m:r>
                          <m:rPr>
                            <m:nor/>
                          </m:rPr>
                          <a:rPr lang="en-US" dirty="0">
                            <a:solidFill>
                              <a:prstClr val="black"/>
                            </a:solidFill>
                          </a:rPr>
                          <m:t>pos</m:t>
                        </m:r>
                      </m:e>
                      <m:sub>
                        <m:r>
                          <a:rPr lang="en-US" i="1" dirty="0">
                            <a:solidFill>
                              <a:prstClr val="black"/>
                            </a:solidFill>
                            <a:latin typeface="Cambria Math" panose="02040503050406030204" pitchFamily="18" charset="0"/>
                          </a:rPr>
                          <m:t>𝑗</m:t>
                        </m:r>
                      </m:sub>
                    </m:sSub>
                  </m:oMath>
                </a14:m>
                <a:r>
                  <a:rPr lang="en-US" dirty="0">
                    <a:solidFill>
                      <a:prstClr val="black"/>
                    </a:solidFill>
                  </a:rPr>
                  <a:t>​: The value of point’s </a:t>
                </a:r>
                <a14:m>
                  <m:oMath xmlns:m="http://schemas.openxmlformats.org/officeDocument/2006/math">
                    <m:r>
                      <a:rPr lang="en-US" i="1" dirty="0">
                        <a:solidFill>
                          <a:prstClr val="black"/>
                        </a:solidFill>
                        <a:latin typeface="Cambria Math" panose="02040503050406030204" pitchFamily="18" charset="0"/>
                      </a:rPr>
                      <m:t>𝑥</m:t>
                    </m:r>
                    <m:r>
                      <a:rPr lang="en-US" i="1" dirty="0">
                        <a:solidFill>
                          <a:prstClr val="black"/>
                        </a:solidFill>
                        <a:latin typeface="Cambria Math" panose="02040503050406030204" pitchFamily="18" charset="0"/>
                      </a:rPr>
                      <m:t>, </m:t>
                    </m:r>
                    <m:r>
                      <a:rPr lang="en-US" i="1" dirty="0">
                        <a:solidFill>
                          <a:prstClr val="black"/>
                        </a:solidFill>
                        <a:latin typeface="Cambria Math" panose="02040503050406030204" pitchFamily="18" charset="0"/>
                      </a:rPr>
                      <m:t>𝑦</m:t>
                    </m:r>
                    <m:r>
                      <a:rPr lang="en-US" i="1" dirty="0">
                        <a:solidFill>
                          <a:prstClr val="black"/>
                        </a:solidFill>
                        <a:latin typeface="Cambria Math" panose="02040503050406030204" pitchFamily="18" charset="0"/>
                      </a:rPr>
                      <m:t>,</m:t>
                    </m:r>
                  </m:oMath>
                </a14:m>
                <a:r>
                  <a:rPr lang="en-US" dirty="0">
                    <a:solidFill>
                      <a:prstClr val="black"/>
                    </a:solidFill>
                  </a:rPr>
                  <a:t> or </a:t>
                </a:r>
                <a14:m>
                  <m:oMath xmlns:m="http://schemas.openxmlformats.org/officeDocument/2006/math">
                    <m:r>
                      <a:rPr lang="en-US" i="1" dirty="0">
                        <a:solidFill>
                          <a:prstClr val="black"/>
                        </a:solidFill>
                        <a:latin typeface="Cambria Math" panose="02040503050406030204" pitchFamily="18" charset="0"/>
                      </a:rPr>
                      <m:t>𝑧</m:t>
                    </m:r>
                  </m:oMath>
                </a14:m>
                <a:r>
                  <a:rPr lang="en-US" dirty="0">
                    <a:solidFill>
                      <a:prstClr val="black"/>
                    </a:solidFill>
                  </a:rPr>
                  <a:t> coordinate.</a:t>
                </a:r>
              </a:p>
              <a:p>
                <a:pPr marL="285750" lvl="0" indent="-285750">
                  <a:buFont typeface="Arial" panose="020B0604020202020204" pitchFamily="34" charset="0"/>
                  <a:buChar char="•"/>
                </a:pPr>
                <a14:m>
                  <m:oMath xmlns:m="http://schemas.openxmlformats.org/officeDocument/2006/math">
                    <m:r>
                      <a:rPr lang="en-US" i="1" dirty="0">
                        <a:solidFill>
                          <a:prstClr val="black"/>
                        </a:solidFill>
                        <a:latin typeface="Cambria Math" panose="02040503050406030204" pitchFamily="18" charset="0"/>
                      </a:rPr>
                      <m:t>𝑖</m:t>
                    </m:r>
                  </m:oMath>
                </a14:m>
                <a:r>
                  <a:rPr lang="en-US" dirty="0">
                    <a:solidFill>
                      <a:prstClr val="black"/>
                    </a:solidFill>
                  </a:rPr>
                  <a:t>: Frequency index (controls frequency of sine/cosine).</a:t>
                </a:r>
              </a:p>
              <a:p>
                <a:pPr marL="285750" lvl="0" indent="-285750">
                  <a:buFont typeface="Arial" panose="020B0604020202020204" pitchFamily="34" charset="0"/>
                  <a:buChar char="•"/>
                </a:pPr>
                <a14:m>
                  <m:oMath xmlns:m="http://schemas.openxmlformats.org/officeDocument/2006/math">
                    <m:r>
                      <a:rPr lang="en-US" i="1" dirty="0">
                        <a:solidFill>
                          <a:prstClr val="black"/>
                        </a:solidFill>
                        <a:latin typeface="Cambria Math" panose="02040503050406030204" pitchFamily="18" charset="0"/>
                      </a:rPr>
                      <m:t>𝐷</m:t>
                    </m:r>
                  </m:oMath>
                </a14:m>
                <a:r>
                  <a:rPr lang="en-US" dirty="0">
                    <a:solidFill>
                      <a:prstClr val="black"/>
                    </a:solidFill>
                  </a:rPr>
                  <a:t>: Total embedding dimension for the transformer.</a:t>
                </a:r>
              </a:p>
              <a:p>
                <a:pPr marL="285750" lvl="0" indent="-285750">
                  <a:buFont typeface="Arial" panose="020B0604020202020204" pitchFamily="34" charset="0"/>
                  <a:buChar char="•"/>
                </a:pPr>
                <a14:m>
                  <m:oMath xmlns:m="http://schemas.openxmlformats.org/officeDocument/2006/math">
                    <m:r>
                      <a:rPr lang="en-US" i="1">
                        <a:solidFill>
                          <a:prstClr val="black"/>
                        </a:solidFill>
                        <a:latin typeface="Cambria Math" panose="02040503050406030204" pitchFamily="18" charset="0"/>
                      </a:rPr>
                      <m:t>(</m:t>
                    </m:r>
                    <m:r>
                      <a:rPr lang="en-US" i="1">
                        <a:solidFill>
                          <a:prstClr val="black"/>
                        </a:solidFill>
                        <a:latin typeface="Cambria Math" panose="02040503050406030204" pitchFamily="18" charset="0"/>
                      </a:rPr>
                      <m:t>𝑗</m:t>
                    </m:r>
                    <m:r>
                      <a:rPr lang="en-US" i="1">
                        <a:solidFill>
                          <a:prstClr val="black"/>
                        </a:solidFill>
                        <a:latin typeface="Cambria Math" panose="02040503050406030204" pitchFamily="18" charset="0"/>
                      </a:rPr>
                      <m:t>−1)</m:t>
                    </m:r>
                    <m:f>
                      <m:fPr>
                        <m:ctrlPr>
                          <a:rPr lang="en-US" i="1">
                            <a:solidFill>
                              <a:prstClr val="black"/>
                            </a:solidFill>
                            <a:latin typeface="Cambria Math" panose="02040503050406030204" pitchFamily="18" charset="0"/>
                          </a:rPr>
                        </m:ctrlPr>
                      </m:fPr>
                      <m:num>
                        <m:r>
                          <a:rPr lang="en-US" i="1">
                            <a:solidFill>
                              <a:prstClr val="black"/>
                            </a:solidFill>
                            <a:latin typeface="Cambria Math" panose="02040503050406030204" pitchFamily="18" charset="0"/>
                          </a:rPr>
                          <m:t>2</m:t>
                        </m:r>
                        <m:r>
                          <a:rPr lang="en-US" i="1">
                            <a:solidFill>
                              <a:prstClr val="black"/>
                            </a:solidFill>
                            <a:latin typeface="Cambria Math" panose="02040503050406030204" pitchFamily="18" charset="0"/>
                            <a:ea typeface="Cambria Math" panose="02040503050406030204" pitchFamily="18" charset="0"/>
                          </a:rPr>
                          <m:t>𝜋</m:t>
                        </m:r>
                      </m:num>
                      <m:den>
                        <m:r>
                          <a:rPr lang="en-US" i="1">
                            <a:solidFill>
                              <a:prstClr val="black"/>
                            </a:solidFill>
                            <a:latin typeface="Cambria Math" panose="02040503050406030204" pitchFamily="18" charset="0"/>
                          </a:rPr>
                          <m:t>3</m:t>
                        </m:r>
                      </m:den>
                    </m:f>
                  </m:oMath>
                </a14:m>
                <a:r>
                  <a:rPr lang="el-GR" dirty="0">
                    <a:solidFill>
                      <a:prstClr val="black"/>
                    </a:solidFill>
                  </a:rPr>
                  <a:t>​: </a:t>
                </a:r>
                <a:r>
                  <a:rPr lang="en-US" dirty="0">
                    <a:solidFill>
                      <a:prstClr val="black"/>
                    </a:solidFill>
                  </a:rPr>
                  <a:t>Phase shift so that </a:t>
                </a:r>
                <a14:m>
                  <m:oMath xmlns:m="http://schemas.openxmlformats.org/officeDocument/2006/math">
                    <m:r>
                      <a:rPr lang="en-US" i="1" dirty="0">
                        <a:solidFill>
                          <a:prstClr val="black"/>
                        </a:solidFill>
                        <a:latin typeface="Cambria Math" panose="02040503050406030204" pitchFamily="18" charset="0"/>
                      </a:rPr>
                      <m:t>𝑥</m:t>
                    </m:r>
                    <m:r>
                      <a:rPr lang="en-US" i="1" dirty="0">
                        <a:solidFill>
                          <a:prstClr val="black"/>
                        </a:solidFill>
                        <a:latin typeface="Cambria Math" panose="02040503050406030204" pitchFamily="18" charset="0"/>
                      </a:rPr>
                      <m:t>, </m:t>
                    </m:r>
                    <m:r>
                      <a:rPr lang="en-US" i="1" dirty="0">
                        <a:solidFill>
                          <a:prstClr val="black"/>
                        </a:solidFill>
                        <a:latin typeface="Cambria Math" panose="02040503050406030204" pitchFamily="18" charset="0"/>
                      </a:rPr>
                      <m:t>𝑦</m:t>
                    </m:r>
                    <m:r>
                      <a:rPr lang="en-US" i="1" dirty="0">
                        <a:solidFill>
                          <a:prstClr val="black"/>
                        </a:solidFill>
                        <a:latin typeface="Cambria Math" panose="02040503050406030204" pitchFamily="18" charset="0"/>
                      </a:rPr>
                      <m:t>, </m:t>
                    </m:r>
                    <m:r>
                      <a:rPr lang="en-US" i="1" dirty="0">
                        <a:solidFill>
                          <a:prstClr val="black"/>
                        </a:solidFill>
                        <a:latin typeface="Cambria Math" panose="02040503050406030204" pitchFamily="18" charset="0"/>
                      </a:rPr>
                      <m:t>𝑧</m:t>
                    </m:r>
                    <m:r>
                      <a:rPr lang="en-US" i="1" dirty="0">
                        <a:solidFill>
                          <a:prstClr val="black"/>
                        </a:solidFill>
                        <a:latin typeface="Cambria Math" panose="02040503050406030204" pitchFamily="18" charset="0"/>
                      </a:rPr>
                      <m:t> </m:t>
                    </m:r>
                  </m:oMath>
                </a14:m>
                <a:r>
                  <a:rPr lang="en-US" dirty="0">
                    <a:solidFill>
                      <a:prstClr val="black"/>
                    </a:solidFill>
                  </a:rPr>
                  <a:t>get unique encodings.</a:t>
                </a:r>
              </a:p>
            </p:txBody>
          </p:sp>
        </mc:Choice>
        <mc:Fallback xmlns="">
          <p:sp>
            <p:nvSpPr>
              <p:cNvPr id="2" name="TextBox 1">
                <a:extLst>
                  <a:ext uri="{FF2B5EF4-FFF2-40B4-BE49-F238E27FC236}">
                    <a16:creationId xmlns:a16="http://schemas.microsoft.com/office/drawing/2014/main" id="{E97C43A6-55DD-24B2-4133-3767B7919F99}"/>
                  </a:ext>
                </a:extLst>
              </p:cNvPr>
              <p:cNvSpPr txBox="1">
                <a:spLocks noRot="1" noChangeAspect="1" noMove="1" noResize="1" noEditPoints="1" noAdjustHandles="1" noChangeArrowheads="1" noChangeShapeType="1" noTextEdit="1"/>
              </p:cNvSpPr>
              <p:nvPr/>
            </p:nvSpPr>
            <p:spPr>
              <a:xfrm>
                <a:off x="616225" y="343779"/>
                <a:ext cx="11102010" cy="5139869"/>
              </a:xfrm>
              <a:prstGeom prst="rect">
                <a:avLst/>
              </a:prstGeom>
              <a:blipFill>
                <a:blip r:embed="rId3"/>
                <a:stretch>
                  <a:fillRect l="-686" t="-491"/>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CF6AA290-F7D7-72C4-006B-B3C18A747C99}"/>
              </a:ext>
            </a:extLst>
          </p:cNvPr>
          <p:cNvPicPr>
            <a:picLocks noChangeAspect="1"/>
          </p:cNvPicPr>
          <p:nvPr/>
        </p:nvPicPr>
        <p:blipFill>
          <a:blip r:embed="rId4"/>
          <a:srcRect r="49618"/>
          <a:stretch/>
        </p:blipFill>
        <p:spPr>
          <a:xfrm>
            <a:off x="7500512" y="1775959"/>
            <a:ext cx="4467980" cy="3707690"/>
          </a:xfrm>
          <a:prstGeom prst="rect">
            <a:avLst/>
          </a:prstGeom>
        </p:spPr>
      </p:pic>
    </p:spTree>
    <p:extLst>
      <p:ext uri="{BB962C8B-B14F-4D97-AF65-F5344CB8AC3E}">
        <p14:creationId xmlns:p14="http://schemas.microsoft.com/office/powerpoint/2010/main" val="9243957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BEBD30-1EDC-22CC-6C30-8F3FC56701FC}"/>
            </a:ext>
          </a:extLst>
        </p:cNvPr>
        <p:cNvGrpSpPr/>
        <p:nvPr/>
      </p:nvGrpSpPr>
      <p:grpSpPr>
        <a:xfrm>
          <a:off x="0" y="0"/>
          <a:ext cx="0" cy="0"/>
          <a:chOff x="0" y="0"/>
          <a:chExt cx="0" cy="0"/>
        </a:xfrm>
      </p:grpSpPr>
      <p:pic>
        <p:nvPicPr>
          <p:cNvPr id="4" name="Picture 15" descr="Fondino">
            <a:extLst>
              <a:ext uri="{FF2B5EF4-FFF2-40B4-BE49-F238E27FC236}">
                <a16:creationId xmlns:a16="http://schemas.microsoft.com/office/drawing/2014/main" id="{3E05A115-1842-E954-F24E-6EF431793F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215449"/>
            <a:ext cx="12192000" cy="6457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Footer Placeholder 10">
            <a:extLst>
              <a:ext uri="{FF2B5EF4-FFF2-40B4-BE49-F238E27FC236}">
                <a16:creationId xmlns:a16="http://schemas.microsoft.com/office/drawing/2014/main" id="{153296D8-B3B7-0FE2-F8C1-12599262C2D3}"/>
              </a:ext>
            </a:extLst>
          </p:cNvPr>
          <p:cNvSpPr>
            <a:spLocks noGrp="1"/>
          </p:cNvSpPr>
          <p:nvPr>
            <p:ph type="ftr" sz="quarter" idx="11"/>
          </p:nvPr>
        </p:nvSpPr>
        <p:spPr/>
        <p:txBody>
          <a:bodyPr/>
          <a:lstStyle/>
          <a:p>
            <a:r>
              <a:rPr lang="en-US" dirty="0">
                <a:solidFill>
                  <a:schemeClr val="bg1"/>
                </a:solidFill>
              </a:rPr>
              <a:t>Sapienza University of Rome</a:t>
            </a:r>
          </a:p>
        </p:txBody>
      </p:sp>
      <p:sp>
        <p:nvSpPr>
          <p:cNvPr id="12" name="Slide Number Placeholder 11">
            <a:extLst>
              <a:ext uri="{FF2B5EF4-FFF2-40B4-BE49-F238E27FC236}">
                <a16:creationId xmlns:a16="http://schemas.microsoft.com/office/drawing/2014/main" id="{6972239F-7210-0FEE-05B8-CF426886C10D}"/>
              </a:ext>
            </a:extLst>
          </p:cNvPr>
          <p:cNvSpPr>
            <a:spLocks noGrp="1"/>
          </p:cNvSpPr>
          <p:nvPr>
            <p:ph type="sldNum" sz="quarter" idx="12"/>
          </p:nvPr>
        </p:nvSpPr>
        <p:spPr/>
        <p:txBody>
          <a:bodyPr/>
          <a:lstStyle/>
          <a:p>
            <a:fld id="{48F19E39-9933-F648-B2F3-3AC17C0DC986}" type="slidenum">
              <a:rPr lang="en-US" smtClean="0">
                <a:solidFill>
                  <a:schemeClr val="bg1"/>
                </a:solidFill>
              </a:rPr>
              <a:t>8</a:t>
            </a:fld>
            <a:endParaRPr lang="en-US" dirty="0">
              <a:solidFill>
                <a:schemeClr val="bg1"/>
              </a:solidFill>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B557D339-92E0-B696-E998-02B1F403D8EE}"/>
                  </a:ext>
                </a:extLst>
              </p:cNvPr>
              <p:cNvSpPr txBox="1"/>
              <p:nvPr/>
            </p:nvSpPr>
            <p:spPr>
              <a:xfrm>
                <a:off x="616225" y="343779"/>
                <a:ext cx="11102010" cy="5235023"/>
              </a:xfrm>
              <a:prstGeom prst="rect">
                <a:avLst/>
              </a:prstGeom>
              <a:noFill/>
            </p:spPr>
            <p:txBody>
              <a:bodyPr wrap="square" rtlCol="0">
                <a:spAutoFit/>
              </a:bodyPr>
              <a:lstStyle/>
              <a:p>
                <a:r>
                  <a:rPr lang="en-US" sz="2200" b="1" dirty="0">
                    <a:solidFill>
                      <a:srgbClr val="822334"/>
                    </a:solidFill>
                    <a:latin typeface="Lato" panose="020F0502020204030203" pitchFamily="34" charset="77"/>
                  </a:rPr>
                  <a:t>B</a:t>
                </a:r>
                <a:r>
                  <a:rPr lang="el-GR" sz="2200" b="1" dirty="0">
                    <a:solidFill>
                      <a:srgbClr val="822334"/>
                    </a:solidFill>
                    <a:latin typeface="Lato" panose="020F0502020204030203" pitchFamily="34" charset="77"/>
                  </a:rPr>
                  <a:t>λ</a:t>
                </a:r>
                <a:r>
                  <a:rPr lang="en-US" sz="2200" b="1" dirty="0">
                    <a:solidFill>
                      <a:srgbClr val="822334"/>
                    </a:solidFill>
                    <a:latin typeface="Lato" panose="020F0502020204030203" pitchFamily="34" charset="77"/>
                  </a:rPr>
                  <a:t>PE: Base-</a:t>
                </a:r>
                <a:r>
                  <a:rPr lang="el-GR" sz="2200" b="1" dirty="0">
                    <a:solidFill>
                      <a:srgbClr val="822334"/>
                    </a:solidFill>
                    <a:latin typeface="Lato" panose="020F0502020204030203" pitchFamily="34" charset="77"/>
                  </a:rPr>
                  <a:t>λ</a:t>
                </a:r>
                <a:r>
                  <a:rPr lang="en-US" sz="2200" b="1" dirty="0">
                    <a:solidFill>
                      <a:srgbClr val="822334"/>
                    </a:solidFill>
                    <a:latin typeface="Lato" panose="020F0502020204030203" pitchFamily="34" charset="77"/>
                  </a:rPr>
                  <a:t> Position Encoding</a:t>
                </a:r>
              </a:p>
              <a:p>
                <a:endParaRPr lang="en-US" sz="2200" dirty="0">
                  <a:solidFill>
                    <a:srgbClr val="822334"/>
                  </a:solidFill>
                  <a:latin typeface="Lato" panose="020F0502020204030203" pitchFamily="34" charset="77"/>
                </a:endParaRPr>
              </a:p>
              <a:p>
                <a:r>
                  <a:rPr lang="en-US" dirty="0">
                    <a:latin typeface="Lato" panose="020F0502020204030203" pitchFamily="34" charset="77"/>
                  </a:rPr>
                  <a:t>Encode a 3D point’s location (</a:t>
                </a:r>
                <a:r>
                  <a:rPr lang="en-US" dirty="0" err="1">
                    <a:latin typeface="Lato" panose="020F0502020204030203" pitchFamily="34" charset="77"/>
                  </a:rPr>
                  <a:t>x,y,z</a:t>
                </a:r>
                <a:r>
                  <a:rPr lang="en-US" dirty="0">
                    <a:latin typeface="Lato" panose="020F0502020204030203" pitchFamily="34" charset="77"/>
                  </a:rPr>
                  <a:t>) as a single unique value, then represent it with sines and cosines.</a:t>
                </a:r>
                <a:endParaRPr lang="en-US" dirty="0">
                  <a:solidFill>
                    <a:srgbClr val="822334"/>
                  </a:solidFill>
                  <a:latin typeface="Lato" panose="020F0502020204030203" pitchFamily="34" charset="77"/>
                </a:endParaRPr>
              </a:p>
              <a:p>
                <a:endParaRPr lang="en-US" dirty="0">
                  <a:solidFill>
                    <a:srgbClr val="822334"/>
                  </a:solidFill>
                  <a:latin typeface="Lato" panose="020F0502020204030203" pitchFamily="34" charset="77"/>
                </a:endParaRPr>
              </a:p>
              <a:p>
                <a:r>
                  <a:rPr lang="en-US" dirty="0"/>
                  <a:t>Step 1: Combine coordinates</a:t>
                </a:r>
                <a:r>
                  <a:rPr lang="en-US" dirty="0">
                    <a:latin typeface="Lato" panose="020F0502020204030203" pitchFamily="34" charset="77"/>
                  </a:rPr>
                  <a:t>:</a:t>
                </a:r>
              </a:p>
              <a:p>
                <a:pPr marL="742950" lvl="1" indent="-285750">
                  <a:buFont typeface="Arial" panose="020B0604020202020204" pitchFamily="34" charset="0"/>
                  <a:buChar char="•"/>
                </a:pPr>
                <a:r>
                  <a:rPr lang="en-US" dirty="0">
                    <a:latin typeface="Lato" panose="020F0502020204030203" pitchFamily="34" charset="77"/>
                    <a:ea typeface="Lato" panose="020F0502020204030203" pitchFamily="34" charset="0"/>
                    <a:cs typeface="Lato" panose="020F0502020204030203" pitchFamily="34" charset="0"/>
                  </a:rPr>
                  <a:t>pos</a:t>
                </a:r>
                <a14:m>
                  <m:oMath xmlns:m="http://schemas.openxmlformats.org/officeDocument/2006/math">
                    <m:r>
                      <a:rPr lang="en-US" b="0" i="0" smtClean="0">
                        <a:latin typeface="Cambria Math" panose="02040503050406030204" pitchFamily="18" charset="0"/>
                      </a:rPr>
                      <m:t> </m:t>
                    </m:r>
                    <m:r>
                      <a:rPr lang="en-US" b="0" i="1" smtClean="0">
                        <a:latin typeface="Cambria Math" panose="02040503050406030204" pitchFamily="18" charset="0"/>
                      </a:rPr>
                      <m:t>=</m:t>
                    </m:r>
                    <m:sSup>
                      <m:sSupPr>
                        <m:ctrlPr>
                          <a:rPr lang="en-US" i="1" smtClean="0">
                            <a:latin typeface="Cambria Math" panose="02040503050406030204" pitchFamily="18" charset="0"/>
                          </a:rPr>
                        </m:ctrlPr>
                      </m:sSupPr>
                      <m:e>
                        <m:r>
                          <a:rPr lang="el-GR" b="0" i="1" smtClean="0">
                            <a:latin typeface="Cambria Math" panose="02040503050406030204" pitchFamily="18" charset="0"/>
                          </a:rPr>
                          <m:t>𝜆</m:t>
                        </m:r>
                      </m:e>
                      <m:sup>
                        <m:r>
                          <a:rPr lang="en-US" b="0" i="1" smtClean="0">
                            <a:latin typeface="Cambria Math" panose="02040503050406030204" pitchFamily="18" charset="0"/>
                          </a:rPr>
                          <m:t>2</m:t>
                        </m:r>
                      </m:sup>
                    </m:sSup>
                    <m:r>
                      <a:rPr lang="en-US" b="0" i="1" smtClean="0">
                        <a:latin typeface="Cambria Math" panose="02040503050406030204" pitchFamily="18" charset="0"/>
                      </a:rPr>
                      <m:t>.</m:t>
                    </m:r>
                    <m:r>
                      <a:rPr lang="en-US" b="0" i="1" smtClean="0">
                        <a:latin typeface="Cambria Math" panose="02040503050406030204" pitchFamily="18" charset="0"/>
                      </a:rPr>
                      <m:t>𝑧</m:t>
                    </m:r>
                    <m:r>
                      <a:rPr lang="en-US" b="0" i="1" smtClean="0">
                        <a:latin typeface="Cambria Math" panose="02040503050406030204" pitchFamily="18" charset="0"/>
                      </a:rPr>
                      <m:t>+</m:t>
                    </m:r>
                    <m:r>
                      <a:rPr lang="el-GR" b="0" i="1" smtClean="0">
                        <a:latin typeface="Cambria Math" panose="02040503050406030204" pitchFamily="18" charset="0"/>
                      </a:rPr>
                      <m:t>𝜆</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𝑥</m:t>
                    </m:r>
                  </m:oMath>
                </a14:m>
                <a:endParaRPr lang="en-US" dirty="0">
                  <a:latin typeface="Lato" panose="020F0502020204030203" pitchFamily="34" charset="77"/>
                </a:endParaRPr>
              </a:p>
              <a:p>
                <a:pPr marL="742950" lvl="1" indent="-285750">
                  <a:buFont typeface="Arial" panose="020B0604020202020204" pitchFamily="34" charset="0"/>
                  <a:buChar char="•"/>
                </a:pPr>
                <a:r>
                  <a:rPr lang="el-GR" dirty="0">
                    <a:latin typeface="Lato" panose="020F0502020204030203" pitchFamily="34" charset="77"/>
                  </a:rPr>
                  <a:t>λ: </a:t>
                </a:r>
                <a:r>
                  <a:rPr lang="en-US" dirty="0">
                    <a:latin typeface="Lato" panose="020F0502020204030203" pitchFamily="34" charset="77"/>
                  </a:rPr>
                  <a:t>A base value (e.g., 1000) so each axis is uniquely encoded.</a:t>
                </a:r>
              </a:p>
              <a:p>
                <a:endParaRPr lang="en-US" dirty="0">
                  <a:latin typeface="Lato" panose="020F0502020204030203" pitchFamily="34" charset="77"/>
                </a:endParaRPr>
              </a:p>
              <a:p>
                <a:r>
                  <a:rPr lang="en-US" dirty="0"/>
                  <a:t>Step 2: Encode with sines and cosines:</a:t>
                </a:r>
              </a:p>
              <a:p>
                <a:pPr marL="742950" lvl="1" indent="-285750">
                  <a:buFont typeface="Arial" panose="020B0604020202020204" pitchFamily="34" charset="0"/>
                  <a:buChar char="•"/>
                </a:pPr>
                <a:r>
                  <a:rPr lang="en-US" dirty="0"/>
                  <a:t>For each frequency </a:t>
                </a:r>
                <a:r>
                  <a:rPr lang="en-US" dirty="0" err="1"/>
                  <a:t>i</a:t>
                </a:r>
                <a:r>
                  <a:rPr lang="en-US" dirty="0">
                    <a:latin typeface="Lato" panose="020F0502020204030203" pitchFamily="34" charset="77"/>
                  </a:rPr>
                  <a:t>:</a:t>
                </a:r>
              </a:p>
              <a:p>
                <a:pPr marL="1200150" lvl="2"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m:rPr>
                            <m:nor/>
                          </m:rPr>
                          <a:rPr lang="en-US" i="0" smtClean="0">
                            <a:latin typeface="Lato" panose="020F0502020204030203" pitchFamily="34" charset="77"/>
                          </a:rPr>
                          <m:t>BAPE</m:t>
                        </m:r>
                      </m:e>
                      <m:sub>
                        <m:r>
                          <a:rPr lang="en-US" b="0" i="1" smtClean="0">
                            <a:latin typeface="Cambria Math" panose="02040503050406030204" pitchFamily="18" charset="0"/>
                          </a:rPr>
                          <m:t>(</m:t>
                        </m:r>
                        <m:r>
                          <a:rPr lang="en-US" b="0" i="1" smtClean="0">
                            <a:latin typeface="Cambria Math" panose="02040503050406030204" pitchFamily="18" charset="0"/>
                          </a:rPr>
                          <m:t>𝑝𝑜𝑠</m:t>
                        </m:r>
                        <m:r>
                          <a:rPr lang="en-US" b="0" i="1" smtClean="0">
                            <a:latin typeface="Cambria Math" panose="02040503050406030204" pitchFamily="18" charset="0"/>
                          </a:rPr>
                          <m:t>,2</m:t>
                        </m:r>
                        <m:r>
                          <a:rPr lang="en-US" b="0" i="1" smtClean="0">
                            <a:latin typeface="Cambria Math" panose="02040503050406030204" pitchFamily="18" charset="0"/>
                          </a:rPr>
                          <m:t>𝑖</m:t>
                        </m:r>
                        <m:r>
                          <a:rPr lang="en-US" b="0" i="1" smtClean="0">
                            <a:latin typeface="Cambria Math" panose="02040503050406030204" pitchFamily="18" charset="0"/>
                          </a:rPr>
                          <m:t>)</m:t>
                        </m:r>
                      </m:sub>
                    </m:sSub>
                    <m:r>
                      <a:rPr lang="en-US" b="0" i="1" smtClean="0">
                        <a:latin typeface="Cambria Math" panose="02040503050406030204" pitchFamily="18" charset="0"/>
                      </a:rPr>
                      <m:t>=</m:t>
                    </m:r>
                    <m:func>
                      <m:funcPr>
                        <m:ctrlPr>
                          <a:rPr lang="en-US" i="1" smtClean="0">
                            <a:latin typeface="Cambria Math" panose="02040503050406030204" pitchFamily="18" charset="0"/>
                          </a:rPr>
                        </m:ctrlPr>
                      </m:funcPr>
                      <m:fName>
                        <m:r>
                          <m:rPr>
                            <m:sty m:val="p"/>
                          </m:rPr>
                          <a:rPr lang="en-US" b="0" i="0" smtClean="0">
                            <a:latin typeface="Cambria Math" panose="02040503050406030204" pitchFamily="18" charset="0"/>
                          </a:rPr>
                          <m:t>sin</m:t>
                        </m:r>
                      </m:fName>
                      <m:e>
                        <m:r>
                          <a:rPr lang="en-US" b="0" i="1" smtClean="0">
                            <a:latin typeface="Cambria Math" panose="02040503050406030204" pitchFamily="18" charset="0"/>
                          </a:rPr>
                          <m:t>(</m:t>
                        </m:r>
                        <m:f>
                          <m:fPr>
                            <m:ctrlPr>
                              <a:rPr lang="en-US" i="1" smtClean="0">
                                <a:latin typeface="Cambria Math" panose="02040503050406030204" pitchFamily="18" charset="0"/>
                              </a:rPr>
                            </m:ctrlPr>
                          </m:fPr>
                          <m:num>
                            <m:r>
                              <a:rPr lang="en-US" b="0" i="1" smtClean="0">
                                <a:latin typeface="Cambria Math" panose="02040503050406030204" pitchFamily="18" charset="0"/>
                              </a:rPr>
                              <m:t>𝑝𝑜𝑠</m:t>
                            </m:r>
                          </m:num>
                          <m:den>
                            <m:sSup>
                              <m:sSupPr>
                                <m:ctrlPr>
                                  <a:rPr lang="en-US" i="1" smtClean="0">
                                    <a:latin typeface="Cambria Math" panose="02040503050406030204" pitchFamily="18" charset="0"/>
                                  </a:rPr>
                                </m:ctrlPr>
                              </m:sSupPr>
                              <m:e>
                                <m:r>
                                  <a:rPr lang="en-US" b="0" i="1" smtClean="0">
                                    <a:latin typeface="Cambria Math" panose="02040503050406030204" pitchFamily="18" charset="0"/>
                                  </a:rPr>
                                  <m:t>10000</m:t>
                                </m:r>
                              </m:e>
                              <m:sup>
                                <m:f>
                                  <m:fPr>
                                    <m:type m:val="skw"/>
                                    <m:ctrlPr>
                                      <a:rPr lang="en-US" i="1" smtClean="0">
                                        <a:latin typeface="Cambria Math" panose="02040503050406030204" pitchFamily="18" charset="0"/>
                                      </a:rPr>
                                    </m:ctrlPr>
                                  </m:fPr>
                                  <m:num>
                                    <m:r>
                                      <a:rPr lang="en-US" b="0" i="1" smtClean="0">
                                        <a:latin typeface="Cambria Math" panose="02040503050406030204" pitchFamily="18" charset="0"/>
                                      </a:rPr>
                                      <m:t>2</m:t>
                                    </m:r>
                                    <m:r>
                                      <a:rPr lang="en-US" b="0" i="1" smtClean="0">
                                        <a:latin typeface="Cambria Math" panose="02040503050406030204" pitchFamily="18" charset="0"/>
                                      </a:rPr>
                                      <m:t>𝑖</m:t>
                                    </m:r>
                                  </m:num>
                                  <m:den>
                                    <m:r>
                                      <a:rPr lang="en-US" b="0" i="1" smtClean="0">
                                        <a:latin typeface="Cambria Math" panose="02040503050406030204" pitchFamily="18" charset="0"/>
                                      </a:rPr>
                                      <m:t>𝐷</m:t>
                                    </m:r>
                                  </m:den>
                                </m:f>
                              </m:sup>
                            </m:sSup>
                          </m:den>
                        </m:f>
                        <m:r>
                          <a:rPr lang="en-US" b="0" i="1" smtClean="0">
                            <a:latin typeface="Cambria Math" panose="02040503050406030204" pitchFamily="18" charset="0"/>
                          </a:rPr>
                          <m:t>)</m:t>
                        </m:r>
                      </m:e>
                    </m:func>
                  </m:oMath>
                </a14:m>
                <a:endParaRPr lang="en-US" dirty="0">
                  <a:latin typeface="Lato" panose="020F0502020204030203" pitchFamily="34" charset="77"/>
                  <a:ea typeface="Lato" panose="020F0502020204030203" pitchFamily="34" charset="0"/>
                  <a:cs typeface="Lato" panose="020F0502020204030203" pitchFamily="34" charset="0"/>
                </a:endParaRPr>
              </a:p>
              <a:p>
                <a:pPr marL="1200150" lvl="2"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m:rPr>
                            <m:nor/>
                          </m:rPr>
                          <a:rPr lang="en-US" i="0" smtClean="0">
                            <a:latin typeface="Lato" panose="020F0502020204030203" pitchFamily="34" charset="77"/>
                          </a:rPr>
                          <m:t>BAPE</m:t>
                        </m:r>
                      </m:e>
                      <m:sub>
                        <m:r>
                          <a:rPr lang="en-US" b="0" i="1" smtClean="0">
                            <a:latin typeface="Cambria Math" panose="02040503050406030204" pitchFamily="18" charset="0"/>
                          </a:rPr>
                          <m:t>(</m:t>
                        </m:r>
                        <m:r>
                          <a:rPr lang="en-US" b="0" i="1" smtClean="0">
                            <a:latin typeface="Cambria Math" panose="02040503050406030204" pitchFamily="18" charset="0"/>
                          </a:rPr>
                          <m:t>𝑝𝑜𝑠</m:t>
                        </m:r>
                        <m:r>
                          <a:rPr lang="en-US" b="0" i="1" smtClean="0">
                            <a:latin typeface="Cambria Math" panose="02040503050406030204" pitchFamily="18" charset="0"/>
                          </a:rPr>
                          <m:t>,2</m:t>
                        </m:r>
                        <m:r>
                          <a:rPr lang="en-US" b="0" i="1" smtClean="0">
                            <a:latin typeface="Cambria Math" panose="02040503050406030204" pitchFamily="18" charset="0"/>
                          </a:rPr>
                          <m:t>𝑖</m:t>
                        </m:r>
                        <m:r>
                          <a:rPr lang="en-US" b="0" i="1" smtClean="0">
                            <a:latin typeface="Cambria Math" panose="02040503050406030204" pitchFamily="18" charset="0"/>
                          </a:rPr>
                          <m:t>+1)</m:t>
                        </m:r>
                      </m:sub>
                    </m:sSub>
                    <m:r>
                      <a:rPr lang="en-US" b="0" i="1" smtClean="0">
                        <a:latin typeface="Cambria Math" panose="02040503050406030204" pitchFamily="18" charset="0"/>
                      </a:rPr>
                      <m:t>=</m:t>
                    </m:r>
                    <m:func>
                      <m:funcPr>
                        <m:ctrlPr>
                          <a:rPr lang="en-US" i="1" smtClean="0">
                            <a:latin typeface="Cambria Math" panose="02040503050406030204" pitchFamily="18" charset="0"/>
                          </a:rPr>
                        </m:ctrlPr>
                      </m:funcPr>
                      <m:fName>
                        <m:r>
                          <m:rPr>
                            <m:sty m:val="p"/>
                          </m:rPr>
                          <a:rPr lang="en-US" b="0" i="0" smtClean="0">
                            <a:latin typeface="Cambria Math" panose="02040503050406030204" pitchFamily="18" charset="0"/>
                          </a:rPr>
                          <m:t>cos</m:t>
                        </m:r>
                      </m:fName>
                      <m:e>
                        <m:r>
                          <a:rPr lang="en-US" b="0" i="1" smtClean="0">
                            <a:latin typeface="Cambria Math" panose="02040503050406030204" pitchFamily="18" charset="0"/>
                          </a:rPr>
                          <m:t>(</m:t>
                        </m:r>
                        <m:f>
                          <m:fPr>
                            <m:ctrlPr>
                              <a:rPr lang="en-US" i="1" smtClean="0">
                                <a:latin typeface="Cambria Math" panose="02040503050406030204" pitchFamily="18" charset="0"/>
                              </a:rPr>
                            </m:ctrlPr>
                          </m:fPr>
                          <m:num>
                            <m:r>
                              <a:rPr lang="en-US" b="0" i="1" smtClean="0">
                                <a:latin typeface="Cambria Math" panose="02040503050406030204" pitchFamily="18" charset="0"/>
                              </a:rPr>
                              <m:t>𝑝𝑜𝑠</m:t>
                            </m:r>
                          </m:num>
                          <m:den>
                            <m:sSup>
                              <m:sSupPr>
                                <m:ctrlPr>
                                  <a:rPr lang="en-US" i="1" smtClean="0">
                                    <a:latin typeface="Cambria Math" panose="02040503050406030204" pitchFamily="18" charset="0"/>
                                  </a:rPr>
                                </m:ctrlPr>
                              </m:sSupPr>
                              <m:e>
                                <m:r>
                                  <a:rPr lang="en-US" b="0" i="1" smtClean="0">
                                    <a:latin typeface="Cambria Math" panose="02040503050406030204" pitchFamily="18" charset="0"/>
                                  </a:rPr>
                                  <m:t>10000</m:t>
                                </m:r>
                              </m:e>
                              <m:sup>
                                <m:f>
                                  <m:fPr>
                                    <m:type m:val="skw"/>
                                    <m:ctrlPr>
                                      <a:rPr lang="en-US" i="1" smtClean="0">
                                        <a:latin typeface="Cambria Math" panose="02040503050406030204" pitchFamily="18" charset="0"/>
                                      </a:rPr>
                                    </m:ctrlPr>
                                  </m:fPr>
                                  <m:num>
                                    <m:r>
                                      <a:rPr lang="en-US" b="0" i="1" smtClean="0">
                                        <a:latin typeface="Cambria Math" panose="02040503050406030204" pitchFamily="18" charset="0"/>
                                      </a:rPr>
                                      <m:t>2</m:t>
                                    </m:r>
                                    <m:r>
                                      <a:rPr lang="en-US" b="0" i="1" smtClean="0">
                                        <a:latin typeface="Cambria Math" panose="02040503050406030204" pitchFamily="18" charset="0"/>
                                      </a:rPr>
                                      <m:t>𝑖</m:t>
                                    </m:r>
                                  </m:num>
                                  <m:den>
                                    <m:r>
                                      <a:rPr lang="en-US" b="0" i="1" smtClean="0">
                                        <a:latin typeface="Cambria Math" panose="02040503050406030204" pitchFamily="18" charset="0"/>
                                      </a:rPr>
                                      <m:t>𝐷</m:t>
                                    </m:r>
                                  </m:den>
                                </m:f>
                              </m:sup>
                            </m:sSup>
                          </m:den>
                        </m:f>
                        <m:r>
                          <a:rPr lang="en-US" b="0" i="1" smtClean="0">
                            <a:latin typeface="Cambria Math" panose="02040503050406030204" pitchFamily="18" charset="0"/>
                          </a:rPr>
                          <m:t>)</m:t>
                        </m:r>
                      </m:e>
                    </m:func>
                  </m:oMath>
                </a14:m>
                <a:endParaRPr lang="en-US" dirty="0">
                  <a:latin typeface="Lato" panose="020F0502020204030203" pitchFamily="34" charset="77"/>
                  <a:ea typeface="Lato" panose="020F0502020204030203" pitchFamily="34" charset="0"/>
                  <a:cs typeface="Lato" panose="020F0502020204030203" pitchFamily="34" charset="0"/>
                </a:endParaRPr>
              </a:p>
              <a:p>
                <a:endParaRPr lang="en-US" dirty="0">
                  <a:latin typeface="Lato" panose="020F0502020204030203" pitchFamily="34" charset="77"/>
                </a:endParaRPr>
              </a:p>
              <a:p>
                <a:r>
                  <a:rPr lang="en-US" dirty="0">
                    <a:latin typeface="Lato" panose="020F0502020204030203" pitchFamily="34" charset="77"/>
                  </a:rPr>
                  <a:t>Variables:</a:t>
                </a:r>
              </a:p>
              <a:p>
                <a:pPr marL="742950" lvl="1"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𝑝𝑜𝑠</m:t>
                    </m:r>
                    <m:r>
                      <a:rPr lang="en-US" b="0" i="1" smtClean="0">
                        <a:latin typeface="Cambria Math" panose="02040503050406030204" pitchFamily="18" charset="0"/>
                      </a:rPr>
                      <m:t> </m:t>
                    </m:r>
                  </m:oMath>
                </a14:m>
                <a:r>
                  <a:rPr lang="en-US" dirty="0">
                    <a:latin typeface="Lato" panose="020F0502020204030203" pitchFamily="34" charset="77"/>
                  </a:rPr>
                  <a:t>: Unique value for each 3D point</a:t>
                </a:r>
              </a:p>
              <a:p>
                <a:pPr marL="742950" lvl="1" indent="-285750">
                  <a:buFont typeface="Arial" panose="020B0604020202020204" pitchFamily="34" charset="0"/>
                  <a:buChar char="•"/>
                </a:pPr>
                <a14:m>
                  <m:oMath xmlns:m="http://schemas.openxmlformats.org/officeDocument/2006/math">
                    <m:r>
                      <a:rPr lang="en-US" b="0" i="1" dirty="0" smtClean="0">
                        <a:latin typeface="Cambria Math" panose="02040503050406030204" pitchFamily="18" charset="0"/>
                      </a:rPr>
                      <m:t>𝑖</m:t>
                    </m:r>
                  </m:oMath>
                </a14:m>
                <a:r>
                  <a:rPr lang="en-US" dirty="0">
                    <a:latin typeface="Lato" panose="020F0502020204030203" pitchFamily="34" charset="77"/>
                  </a:rPr>
                  <a:t>: Frequency index</a:t>
                </a:r>
              </a:p>
              <a:p>
                <a:pPr marL="742950" lvl="1" indent="-285750">
                  <a:buFont typeface="Arial" panose="020B0604020202020204" pitchFamily="34" charset="0"/>
                  <a:buChar char="•"/>
                </a:pPr>
                <a14:m>
                  <m:oMath xmlns:m="http://schemas.openxmlformats.org/officeDocument/2006/math">
                    <m:r>
                      <a:rPr lang="en-US" b="0" i="1" dirty="0" smtClean="0">
                        <a:latin typeface="Cambria Math" panose="02040503050406030204" pitchFamily="18" charset="0"/>
                      </a:rPr>
                      <m:t>𝐷</m:t>
                    </m:r>
                  </m:oMath>
                </a14:m>
                <a:r>
                  <a:rPr lang="en-US" dirty="0">
                    <a:latin typeface="Lato" panose="020F0502020204030203" pitchFamily="34" charset="77"/>
                  </a:rPr>
                  <a:t>: Total embedding dimension</a:t>
                </a:r>
              </a:p>
            </p:txBody>
          </p:sp>
        </mc:Choice>
        <mc:Fallback xmlns="">
          <p:sp>
            <p:nvSpPr>
              <p:cNvPr id="2" name="TextBox 1">
                <a:extLst>
                  <a:ext uri="{FF2B5EF4-FFF2-40B4-BE49-F238E27FC236}">
                    <a16:creationId xmlns:a16="http://schemas.microsoft.com/office/drawing/2014/main" id="{B557D339-92E0-B696-E998-02B1F403D8EE}"/>
                  </a:ext>
                </a:extLst>
              </p:cNvPr>
              <p:cNvSpPr txBox="1">
                <a:spLocks noRot="1" noChangeAspect="1" noMove="1" noResize="1" noEditPoints="1" noAdjustHandles="1" noChangeArrowheads="1" noChangeShapeType="1" noTextEdit="1"/>
              </p:cNvSpPr>
              <p:nvPr/>
            </p:nvSpPr>
            <p:spPr>
              <a:xfrm>
                <a:off x="616225" y="343779"/>
                <a:ext cx="11102010" cy="5235023"/>
              </a:xfrm>
              <a:prstGeom prst="rect">
                <a:avLst/>
              </a:prstGeom>
              <a:blipFill>
                <a:blip r:embed="rId3"/>
                <a:stretch>
                  <a:fillRect l="-686" t="-725" b="-966"/>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7CB529EA-3C39-DCFB-AB7B-85F885814E3E}"/>
              </a:ext>
            </a:extLst>
          </p:cNvPr>
          <p:cNvPicPr>
            <a:picLocks noChangeAspect="1"/>
          </p:cNvPicPr>
          <p:nvPr/>
        </p:nvPicPr>
        <p:blipFill>
          <a:blip r:embed="rId4"/>
          <a:srcRect l="50190" b="-4299"/>
          <a:stretch/>
        </p:blipFill>
        <p:spPr>
          <a:xfrm>
            <a:off x="7378696" y="1872131"/>
            <a:ext cx="4359417" cy="3816399"/>
          </a:xfrm>
          <a:prstGeom prst="rect">
            <a:avLst/>
          </a:prstGeom>
        </p:spPr>
      </p:pic>
    </p:spTree>
    <p:extLst>
      <p:ext uri="{BB962C8B-B14F-4D97-AF65-F5344CB8AC3E}">
        <p14:creationId xmlns:p14="http://schemas.microsoft.com/office/powerpoint/2010/main" val="31238601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94F7AC-1801-4CDB-84FD-3CDC125F3F30}"/>
            </a:ext>
          </a:extLst>
        </p:cNvPr>
        <p:cNvGrpSpPr/>
        <p:nvPr/>
      </p:nvGrpSpPr>
      <p:grpSpPr>
        <a:xfrm>
          <a:off x="0" y="0"/>
          <a:ext cx="0" cy="0"/>
          <a:chOff x="0" y="0"/>
          <a:chExt cx="0" cy="0"/>
        </a:xfrm>
      </p:grpSpPr>
      <p:pic>
        <p:nvPicPr>
          <p:cNvPr id="4" name="Picture 15" descr="Fondino">
            <a:extLst>
              <a:ext uri="{FF2B5EF4-FFF2-40B4-BE49-F238E27FC236}">
                <a16:creationId xmlns:a16="http://schemas.microsoft.com/office/drawing/2014/main" id="{CB43DA02-F74D-2752-E5C0-3C4C0FE6C2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215449"/>
            <a:ext cx="12192000" cy="6457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Footer Placeholder 10">
            <a:extLst>
              <a:ext uri="{FF2B5EF4-FFF2-40B4-BE49-F238E27FC236}">
                <a16:creationId xmlns:a16="http://schemas.microsoft.com/office/drawing/2014/main" id="{D121DE15-8479-C525-D841-9DC5EA6E6CE8}"/>
              </a:ext>
            </a:extLst>
          </p:cNvPr>
          <p:cNvSpPr>
            <a:spLocks noGrp="1"/>
          </p:cNvSpPr>
          <p:nvPr>
            <p:ph type="ftr" sz="quarter" idx="11"/>
          </p:nvPr>
        </p:nvSpPr>
        <p:spPr/>
        <p:txBody>
          <a:bodyPr/>
          <a:lstStyle/>
          <a:p>
            <a:r>
              <a:rPr lang="en-US" dirty="0">
                <a:solidFill>
                  <a:schemeClr val="bg1"/>
                </a:solidFill>
              </a:rPr>
              <a:t>Sapienza University of Rome</a:t>
            </a:r>
          </a:p>
        </p:txBody>
      </p:sp>
      <p:sp>
        <p:nvSpPr>
          <p:cNvPr id="12" name="Slide Number Placeholder 11">
            <a:extLst>
              <a:ext uri="{FF2B5EF4-FFF2-40B4-BE49-F238E27FC236}">
                <a16:creationId xmlns:a16="http://schemas.microsoft.com/office/drawing/2014/main" id="{52939C9A-4E94-9665-8246-9C5AA318ED34}"/>
              </a:ext>
            </a:extLst>
          </p:cNvPr>
          <p:cNvSpPr>
            <a:spLocks noGrp="1"/>
          </p:cNvSpPr>
          <p:nvPr>
            <p:ph type="sldNum" sz="quarter" idx="12"/>
          </p:nvPr>
        </p:nvSpPr>
        <p:spPr/>
        <p:txBody>
          <a:bodyPr/>
          <a:lstStyle/>
          <a:p>
            <a:fld id="{48F19E39-9933-F648-B2F3-3AC17C0DC986}" type="slidenum">
              <a:rPr lang="en-US" smtClean="0">
                <a:solidFill>
                  <a:schemeClr val="bg1"/>
                </a:solidFill>
              </a:rPr>
              <a:t>9</a:t>
            </a:fld>
            <a:endParaRPr lang="en-US" dirty="0">
              <a:solidFill>
                <a:schemeClr val="bg1"/>
              </a:solidFill>
            </a:endParaRPr>
          </a:p>
        </p:txBody>
      </p:sp>
      <p:sp>
        <p:nvSpPr>
          <p:cNvPr id="2" name="TextBox 1">
            <a:extLst>
              <a:ext uri="{FF2B5EF4-FFF2-40B4-BE49-F238E27FC236}">
                <a16:creationId xmlns:a16="http://schemas.microsoft.com/office/drawing/2014/main" id="{67F1B2DA-E9CD-81D0-CE54-70BA641710FA}"/>
              </a:ext>
            </a:extLst>
          </p:cNvPr>
          <p:cNvSpPr txBox="1"/>
          <p:nvPr/>
        </p:nvSpPr>
        <p:spPr>
          <a:xfrm>
            <a:off x="616225" y="343779"/>
            <a:ext cx="11102010" cy="430887"/>
          </a:xfrm>
          <a:prstGeom prst="rect">
            <a:avLst/>
          </a:prstGeom>
          <a:noFill/>
        </p:spPr>
        <p:txBody>
          <a:bodyPr wrap="square" rtlCol="0">
            <a:spAutoFit/>
          </a:bodyPr>
          <a:lstStyle/>
          <a:p>
            <a:endParaRPr lang="en-US" sz="2200" b="1" dirty="0">
              <a:solidFill>
                <a:srgbClr val="822334"/>
              </a:solidFill>
            </a:endParaRP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FABECB2-5202-2F27-144D-3E003AE177DE}"/>
                  </a:ext>
                </a:extLst>
              </p:cNvPr>
              <p:cNvSpPr txBox="1"/>
              <p:nvPr/>
            </p:nvSpPr>
            <p:spPr>
              <a:xfrm>
                <a:off x="579128" y="364065"/>
                <a:ext cx="11033744" cy="578235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a:ln>
                      <a:noFill/>
                    </a:ln>
                    <a:solidFill>
                      <a:srgbClr val="822334"/>
                    </a:solidFill>
                    <a:effectLst/>
                    <a:uLnTx/>
                    <a:uFillTx/>
                    <a:latin typeface="Lato" panose="020F0502020204030203" pitchFamily="34" charset="77"/>
                  </a:rPr>
                  <a:t>Position Aware Self Attention (PASA)</a:t>
                </a:r>
              </a:p>
              <a:p>
                <a:endParaRPr lang="en-US" dirty="0">
                  <a:latin typeface="Lato" panose="020F0502020204030203" pitchFamily="34" charset="77"/>
                </a:endParaRPr>
              </a:p>
              <a:p>
                <a:r>
                  <a:rPr lang="en-US" sz="1600" dirty="0">
                    <a:latin typeface="Lato" panose="020F0502020204030203" pitchFamily="34" charset="77"/>
                  </a:rPr>
                  <a:t>TIGER’s self-attention uses a matrix </a:t>
                </a:r>
                <a14:m>
                  <m:oMath xmlns:m="http://schemas.openxmlformats.org/officeDocument/2006/math">
                    <m:r>
                      <a:rPr lang="en-US" sz="1600" i="1" dirty="0" smtClean="0">
                        <a:latin typeface="Cambria Math" panose="02040503050406030204" pitchFamily="18" charset="0"/>
                      </a:rPr>
                      <m:t>𝐻</m:t>
                    </m:r>
                  </m:oMath>
                </a14:m>
                <a:r>
                  <a:rPr lang="en-US" sz="1600" dirty="0">
                    <a:latin typeface="Lato" panose="020F0502020204030203" pitchFamily="34" charset="77"/>
                  </a:rPr>
                  <a:t> to measure not just feature similarity, but also how close points are in 3D space—helping the model focus more on nearby points in the object.</a:t>
                </a:r>
              </a:p>
              <a:p>
                <a:endParaRPr lang="en-US" sz="1600" dirty="0">
                  <a:latin typeface="Lato" panose="020F0502020204030203" pitchFamily="34" charset="77"/>
                </a:endParaRPr>
              </a:p>
              <a:p>
                <a:r>
                  <a:rPr lang="en-US" sz="1600" b="1" dirty="0">
                    <a:latin typeface="Lato" panose="020F0502020204030203" pitchFamily="34" charset="77"/>
                  </a:rPr>
                  <a:t>How is H computed?</a:t>
                </a:r>
              </a:p>
              <a:p>
                <a:pPr marL="742950" lvl="1" indent="-285750">
                  <a:buFont typeface="Arial" panose="020B0604020202020204" pitchFamily="34" charset="0"/>
                  <a:buChar char="•"/>
                </a:pPr>
                <a14:m>
                  <m:oMath xmlns:m="http://schemas.openxmlformats.org/officeDocument/2006/math">
                    <m:r>
                      <a:rPr lang="en-US" sz="1600" i="1" dirty="0" smtClean="0">
                        <a:latin typeface="Cambria Math" panose="02040503050406030204" pitchFamily="18" charset="0"/>
                      </a:rPr>
                      <m:t>𝐻</m:t>
                    </m:r>
                    <m:r>
                      <a:rPr lang="en-US" sz="1600" i="1" smtClean="0">
                        <a:latin typeface="Cambria Math" panose="02040503050406030204" pitchFamily="18" charset="0"/>
                      </a:rPr>
                      <m:t>=</m:t>
                    </m:r>
                    <m:r>
                      <a:rPr lang="en-US" sz="1600" b="0" i="1" smtClean="0">
                        <a:latin typeface="Cambria Math" panose="02040503050406030204" pitchFamily="18" charset="0"/>
                      </a:rPr>
                      <m:t>𝑆𝑜𝑓𝑡𝑚𝑎𝑥</m:t>
                    </m:r>
                    <m:r>
                      <a:rPr lang="en-US" sz="1600" b="0" i="1" smtClean="0">
                        <a:latin typeface="Cambria Math" panose="02040503050406030204" pitchFamily="18" charset="0"/>
                      </a:rPr>
                      <m:t>(</m:t>
                    </m:r>
                    <m:sSub>
                      <m:sSubPr>
                        <m:ctrlPr>
                          <a:rPr lang="en-US" sz="1600" i="1" dirty="0" smtClean="0">
                            <a:latin typeface="Cambria Math" panose="02040503050406030204" pitchFamily="18" charset="0"/>
                          </a:rPr>
                        </m:ctrlPr>
                      </m:sSubPr>
                      <m:e>
                        <m:r>
                          <a:rPr lang="en-US" sz="1600" b="0" i="1" dirty="0" smtClean="0">
                            <a:latin typeface="Cambria Math" panose="02040503050406030204" pitchFamily="18" charset="0"/>
                          </a:rPr>
                          <m:t>𝑃</m:t>
                        </m:r>
                      </m:e>
                      <m:sub>
                        <m:r>
                          <m:rPr>
                            <m:sty m:val="p"/>
                          </m:rPr>
                          <a:rPr lang="en-US" sz="1600" b="0" i="0" dirty="0" smtClean="0">
                            <a:latin typeface="Cambria Math" panose="02040503050406030204" pitchFamily="18" charset="0"/>
                          </a:rPr>
                          <m:t>emb</m:t>
                        </m:r>
                      </m:sub>
                    </m:sSub>
                    <m:sSub>
                      <m:sSubPr>
                        <m:ctrlPr>
                          <a:rPr lang="en-US" sz="1600" i="1" dirty="0" smtClean="0">
                            <a:latin typeface="Cambria Math" panose="02040503050406030204" pitchFamily="18" charset="0"/>
                          </a:rPr>
                        </m:ctrlPr>
                      </m:sSubPr>
                      <m:e>
                        <m:r>
                          <a:rPr lang="en-US" sz="1600" b="0" i="1" dirty="0" smtClean="0">
                            <a:latin typeface="Cambria Math" panose="02040503050406030204" pitchFamily="18" charset="0"/>
                          </a:rPr>
                          <m:t>𝑊</m:t>
                        </m:r>
                      </m:e>
                      <m:sub>
                        <m:r>
                          <m:rPr>
                            <m:sty m:val="p"/>
                          </m:rPr>
                          <a:rPr lang="en-US" sz="1600" b="0" i="0" dirty="0" smtClean="0">
                            <a:latin typeface="Cambria Math" panose="02040503050406030204" pitchFamily="18" charset="0"/>
                          </a:rPr>
                          <m:t>p</m:t>
                        </m:r>
                      </m:sub>
                    </m:sSub>
                    <m:r>
                      <a:rPr lang="en-US" sz="1600" b="0" i="1" smtClean="0">
                        <a:latin typeface="Cambria Math" panose="02040503050406030204" pitchFamily="18" charset="0"/>
                      </a:rPr>
                      <m:t>)</m:t>
                    </m:r>
                    <m:sSup>
                      <m:sSupPr>
                        <m:ctrlPr>
                          <a:rPr lang="en-US" sz="1600" i="1" smtClean="0">
                            <a:latin typeface="Cambria Math" panose="02040503050406030204" pitchFamily="18" charset="0"/>
                          </a:rPr>
                        </m:ctrlPr>
                      </m:sSupPr>
                      <m:e>
                        <m:sSub>
                          <m:sSubPr>
                            <m:ctrlPr>
                              <a:rPr lang="en-US" sz="1600" i="1" dirty="0">
                                <a:latin typeface="Cambria Math" panose="02040503050406030204" pitchFamily="18" charset="0"/>
                              </a:rPr>
                            </m:ctrlPr>
                          </m:sSubPr>
                          <m:e>
                            <m:r>
                              <a:rPr lang="en-US" sz="1600" b="0" i="1" dirty="0" smtClean="0">
                                <a:latin typeface="Cambria Math" panose="02040503050406030204" pitchFamily="18" charset="0"/>
                              </a:rPr>
                              <m:t>(</m:t>
                            </m:r>
                            <m:r>
                              <a:rPr lang="en-US" sz="1600" i="1" dirty="0">
                                <a:latin typeface="Cambria Math" panose="02040503050406030204" pitchFamily="18" charset="0"/>
                              </a:rPr>
                              <m:t>𝑃</m:t>
                            </m:r>
                          </m:e>
                          <m:sub>
                            <m:r>
                              <m:rPr>
                                <m:sty m:val="p"/>
                              </m:rPr>
                              <a:rPr lang="en-US" sz="1600" dirty="0">
                                <a:latin typeface="Cambria Math" panose="02040503050406030204" pitchFamily="18" charset="0"/>
                              </a:rPr>
                              <m:t>emb</m:t>
                            </m:r>
                          </m:sub>
                        </m:sSub>
                        <m:sSub>
                          <m:sSubPr>
                            <m:ctrlPr>
                              <a:rPr lang="en-US" sz="1600" i="1" dirty="0">
                                <a:latin typeface="Cambria Math" panose="02040503050406030204" pitchFamily="18" charset="0"/>
                              </a:rPr>
                            </m:ctrlPr>
                          </m:sSubPr>
                          <m:e>
                            <m:r>
                              <a:rPr lang="en-US" sz="1600" i="1" dirty="0">
                                <a:latin typeface="Cambria Math" panose="02040503050406030204" pitchFamily="18" charset="0"/>
                              </a:rPr>
                              <m:t>𝑊</m:t>
                            </m:r>
                          </m:e>
                          <m:sub>
                            <m:r>
                              <m:rPr>
                                <m:sty m:val="p"/>
                              </m:rPr>
                              <a:rPr lang="en-US" sz="1600" dirty="0">
                                <a:latin typeface="Cambria Math" panose="02040503050406030204" pitchFamily="18" charset="0"/>
                              </a:rPr>
                              <m:t>p</m:t>
                            </m:r>
                          </m:sub>
                        </m:sSub>
                        <m:r>
                          <a:rPr lang="en-US" sz="1600" b="0" i="1" dirty="0" smtClean="0">
                            <a:latin typeface="Cambria Math" panose="02040503050406030204" pitchFamily="18" charset="0"/>
                          </a:rPr>
                          <m:t>)</m:t>
                        </m:r>
                      </m:e>
                      <m:sup>
                        <m:r>
                          <m:rPr>
                            <m:sty m:val="p"/>
                          </m:rPr>
                          <a:rPr lang="en-US" sz="1600" b="0" i="0" smtClean="0">
                            <a:latin typeface="Cambria Math" panose="02040503050406030204" pitchFamily="18" charset="0"/>
                          </a:rPr>
                          <m:t>T</m:t>
                        </m:r>
                      </m:sup>
                    </m:sSup>
                  </m:oMath>
                </a14:m>
                <a:endParaRPr lang="en-US" sz="1600" dirty="0">
                  <a:latin typeface="Lato" panose="020F0502020204030203" pitchFamily="34" charset="77"/>
                </a:endParaRPr>
              </a:p>
              <a:p>
                <a:endParaRPr lang="en-US" sz="1600" dirty="0">
                  <a:latin typeface="Lato" panose="020F0502020204030203" pitchFamily="34" charset="77"/>
                </a:endParaRPr>
              </a:p>
              <a:p>
                <a:r>
                  <a:rPr lang="en-US" sz="1600" b="1" dirty="0">
                    <a:latin typeface="Lato" panose="020F0502020204030203" pitchFamily="34" charset="77"/>
                  </a:rPr>
                  <a:t>What do the variables mean?</a:t>
                </a:r>
              </a:p>
              <a:p>
                <a:pPr marL="742950" lvl="1" indent="-285750">
                  <a:buFont typeface="Arial" panose="020B0604020202020204" pitchFamily="34" charset="0"/>
                  <a:buChar char="•"/>
                </a:pPr>
                <a14:m>
                  <m:oMath xmlns:m="http://schemas.openxmlformats.org/officeDocument/2006/math">
                    <m:sSub>
                      <m:sSubPr>
                        <m:ctrlPr>
                          <a:rPr lang="en-US" sz="1600" i="1" dirty="0" smtClean="0">
                            <a:latin typeface="Cambria Math" panose="02040503050406030204" pitchFamily="18" charset="0"/>
                          </a:rPr>
                        </m:ctrlPr>
                      </m:sSubPr>
                      <m:e>
                        <m:r>
                          <a:rPr lang="en-US" sz="1600" b="0" i="1" dirty="0" smtClean="0">
                            <a:latin typeface="Cambria Math" panose="02040503050406030204" pitchFamily="18" charset="0"/>
                          </a:rPr>
                          <m:t>𝑃</m:t>
                        </m:r>
                      </m:e>
                      <m:sub>
                        <m:r>
                          <a:rPr lang="en-US" sz="1600" b="0" i="1" dirty="0" smtClean="0">
                            <a:latin typeface="Cambria Math" panose="02040503050406030204" pitchFamily="18" charset="0"/>
                          </a:rPr>
                          <m:t>𝑒𝑚𝑏</m:t>
                        </m:r>
                      </m:sub>
                    </m:sSub>
                  </m:oMath>
                </a14:m>
                <a:r>
                  <a:rPr lang="en-US" sz="1600" dirty="0">
                    <a:latin typeface="Lato" panose="020F0502020204030203" pitchFamily="34" charset="77"/>
                  </a:rPr>
                  <a:t> : </a:t>
                </a:r>
                <a14:m>
                  <m:oMath xmlns:m="http://schemas.openxmlformats.org/officeDocument/2006/math">
                    <m:r>
                      <a:rPr lang="en-US" sz="1600" i="1" dirty="0" smtClean="0">
                        <a:latin typeface="Cambria Math" panose="02040503050406030204" pitchFamily="18" charset="0"/>
                      </a:rPr>
                      <m:t>[</m:t>
                    </m:r>
                    <m:r>
                      <a:rPr lang="en-US" sz="1600" i="1" dirty="0">
                        <a:latin typeface="Cambria Math" panose="02040503050406030204" pitchFamily="18" charset="0"/>
                      </a:rPr>
                      <m:t>𝑀</m:t>
                    </m:r>
                    <m:r>
                      <a:rPr lang="en-US" sz="1600" i="1" dirty="0">
                        <a:latin typeface="Cambria Math" panose="02040503050406030204" pitchFamily="18" charset="0"/>
                      </a:rPr>
                      <m:t> × </m:t>
                    </m:r>
                    <m:r>
                      <a:rPr lang="en-US" sz="1600" i="1" dirty="0">
                        <a:latin typeface="Cambria Math" panose="02040503050406030204" pitchFamily="18" charset="0"/>
                      </a:rPr>
                      <m:t>𝐷</m:t>
                    </m:r>
                    <m:r>
                      <a:rPr lang="en-US" sz="1600" i="1" dirty="0">
                        <a:latin typeface="Cambria Math" panose="02040503050406030204" pitchFamily="18" charset="0"/>
                      </a:rPr>
                      <m:t>]</m:t>
                    </m:r>
                  </m:oMath>
                </a14:m>
                <a:r>
                  <a:rPr lang="en-US" sz="1600" dirty="0">
                    <a:latin typeface="Lato" panose="020F0502020204030203" pitchFamily="34" charset="77"/>
                  </a:rPr>
                  <a:t> -&gt; matrix of 3D position embeddings for all points (from PSPE or BAPE).</a:t>
                </a:r>
              </a:p>
              <a:p>
                <a:pPr marL="1200150" lvl="2" indent="-285750">
                  <a:buFont typeface="Arial" panose="020B0604020202020204" pitchFamily="34" charset="0"/>
                  <a:buChar char="•"/>
                </a:pPr>
                <a14:m>
                  <m:oMath xmlns:m="http://schemas.openxmlformats.org/officeDocument/2006/math">
                    <m:r>
                      <a:rPr lang="en-US" sz="1600" i="1" dirty="0" smtClean="0">
                        <a:latin typeface="Cambria Math" panose="02040503050406030204" pitchFamily="18" charset="0"/>
                      </a:rPr>
                      <m:t>𝑀</m:t>
                    </m:r>
                  </m:oMath>
                </a14:m>
                <a:r>
                  <a:rPr lang="en-US" sz="1600" dirty="0">
                    <a:latin typeface="Lato" panose="020F0502020204030203" pitchFamily="34" charset="77"/>
                  </a:rPr>
                  <a:t> = number of points (tokens)</a:t>
                </a:r>
              </a:p>
              <a:p>
                <a:pPr marL="1200150" lvl="2" indent="-285750">
                  <a:buFont typeface="Arial" panose="020B0604020202020204" pitchFamily="34" charset="0"/>
                  <a:buChar char="•"/>
                </a:pPr>
                <a:r>
                  <a:rPr lang="en-US" sz="1600" dirty="0">
                    <a:latin typeface="Lato" panose="020F0502020204030203" pitchFamily="34" charset="77"/>
                  </a:rPr>
                  <a:t>D = dimension of the embedding</a:t>
                </a:r>
              </a:p>
              <a:p>
                <a:pPr marL="742950" lvl="1" indent="-285750">
                  <a:buFont typeface="Arial" panose="020B0604020202020204" pitchFamily="34" charset="0"/>
                  <a:buChar char="•"/>
                </a:pPr>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𝑊</m:t>
                        </m:r>
                      </m:e>
                      <m:sub>
                        <m:r>
                          <a:rPr lang="en-US" sz="1600" b="0" i="1" smtClean="0">
                            <a:latin typeface="Cambria Math" panose="02040503050406030204" pitchFamily="18" charset="0"/>
                          </a:rPr>
                          <m:t>𝑝</m:t>
                        </m:r>
                      </m:sub>
                    </m:sSub>
                  </m:oMath>
                </a14:m>
                <a:r>
                  <a:rPr lang="en-US" sz="1600" dirty="0">
                    <a:latin typeface="Lato" panose="020F0502020204030203" pitchFamily="34" charset="77"/>
                  </a:rPr>
                  <a:t> : </a:t>
                </a:r>
                <a14:m>
                  <m:oMath xmlns:m="http://schemas.openxmlformats.org/officeDocument/2006/math">
                    <m:r>
                      <a:rPr lang="en-US" sz="1600" i="1" dirty="0" smtClean="0">
                        <a:latin typeface="Cambria Math" panose="02040503050406030204" pitchFamily="18" charset="0"/>
                      </a:rPr>
                      <m:t>[</m:t>
                    </m:r>
                    <m:r>
                      <a:rPr lang="en-US" sz="1600" i="1" dirty="0">
                        <a:latin typeface="Cambria Math" panose="02040503050406030204" pitchFamily="18" charset="0"/>
                      </a:rPr>
                      <m:t>𝐷</m:t>
                    </m:r>
                    <m:r>
                      <a:rPr lang="en-US" sz="1600" i="1" dirty="0">
                        <a:latin typeface="Cambria Math" panose="02040503050406030204" pitchFamily="18" charset="0"/>
                      </a:rPr>
                      <m:t> × </m:t>
                    </m:r>
                    <m:r>
                      <a:rPr lang="en-US" sz="1600" i="1" dirty="0">
                        <a:latin typeface="Cambria Math" panose="02040503050406030204" pitchFamily="18" charset="0"/>
                      </a:rPr>
                      <m:t>𝑧</m:t>
                    </m:r>
                    <m:r>
                      <a:rPr lang="en-US" sz="1600" i="1" dirty="0">
                        <a:latin typeface="Cambria Math" panose="02040503050406030204" pitchFamily="18" charset="0"/>
                      </a:rPr>
                      <m:t>]</m:t>
                    </m:r>
                  </m:oMath>
                </a14:m>
                <a:r>
                  <a:rPr lang="en-US" sz="1600" dirty="0">
                    <a:latin typeface="Lato" panose="020F0502020204030203" pitchFamily="34" charset="77"/>
                  </a:rPr>
                  <a:t> -&gt; A learned set of weights that projects each embedding to a smaller size (</a:t>
                </a:r>
                <a14:m>
                  <m:oMath xmlns:m="http://schemas.openxmlformats.org/officeDocument/2006/math">
                    <m:r>
                      <a:rPr lang="en-US" sz="1600" i="1" dirty="0" smtClean="0">
                        <a:latin typeface="Cambria Math" panose="02040503050406030204" pitchFamily="18" charset="0"/>
                      </a:rPr>
                      <m:t>𝑧</m:t>
                    </m:r>
                  </m:oMath>
                </a14:m>
                <a:r>
                  <a:rPr lang="en-US" sz="1600" dirty="0">
                    <a:latin typeface="Lato" panose="020F0502020204030203" pitchFamily="34" charset="77"/>
                  </a:rPr>
                  <a:t>), making it easier to compare positions.</a:t>
                </a:r>
              </a:p>
              <a:p>
                <a:pPr marL="742950" lvl="1" indent="-285750">
                  <a:buFont typeface="Arial" panose="020B0604020202020204" pitchFamily="34" charset="0"/>
                  <a:buChar char="•"/>
                </a:pPr>
                <a14:m>
                  <m:oMath xmlns:m="http://schemas.openxmlformats.org/officeDocument/2006/math">
                    <m:sSub>
                      <m:sSubPr>
                        <m:ctrlPr>
                          <a:rPr lang="en-US" sz="1600" i="1" dirty="0" smtClean="0">
                            <a:latin typeface="Cambria Math" panose="02040503050406030204" pitchFamily="18" charset="0"/>
                          </a:rPr>
                        </m:ctrlPr>
                      </m:sSubPr>
                      <m:e>
                        <m:r>
                          <a:rPr lang="en-US" sz="1600" b="0" i="1" dirty="0" smtClean="0">
                            <a:latin typeface="Cambria Math" panose="02040503050406030204" pitchFamily="18" charset="0"/>
                          </a:rPr>
                          <m:t>𝐻</m:t>
                        </m:r>
                      </m:e>
                      <m:sub>
                        <m:r>
                          <a:rPr lang="en-US" sz="1600" b="0" i="1" dirty="0" smtClean="0">
                            <a:latin typeface="Cambria Math" panose="02040503050406030204" pitchFamily="18" charset="0"/>
                          </a:rPr>
                          <m:t>𝑖𝑗</m:t>
                        </m:r>
                      </m:sub>
                    </m:sSub>
                  </m:oMath>
                </a14:m>
                <a:r>
                  <a:rPr lang="en-US" sz="1600" dirty="0">
                    <a:latin typeface="Lato" panose="020F0502020204030203" pitchFamily="34" charset="77"/>
                  </a:rPr>
                  <a:t> : -&gt; Each value (0 to 1) says “how geometrically similar are points  </a:t>
                </a:r>
                <a14:m>
                  <m:oMath xmlns:m="http://schemas.openxmlformats.org/officeDocument/2006/math">
                    <m:r>
                      <a:rPr lang="en-US" sz="1600" i="1" dirty="0">
                        <a:latin typeface="Cambria Math" panose="02040503050406030204" pitchFamily="18" charset="0"/>
                      </a:rPr>
                      <m:t>𝑖</m:t>
                    </m:r>
                  </m:oMath>
                </a14:m>
                <a:r>
                  <a:rPr lang="en-US" sz="1600" dirty="0">
                    <a:latin typeface="Lato" panose="020F0502020204030203" pitchFamily="34" charset="77"/>
                  </a:rPr>
                  <a:t> and </a:t>
                </a:r>
                <a14:m>
                  <m:oMath xmlns:m="http://schemas.openxmlformats.org/officeDocument/2006/math">
                    <m:r>
                      <a:rPr lang="en-US" sz="1600" i="1" dirty="0">
                        <a:latin typeface="Cambria Math" panose="02040503050406030204" pitchFamily="18" charset="0"/>
                      </a:rPr>
                      <m:t>𝑗</m:t>
                    </m:r>
                  </m:oMath>
                </a14:m>
                <a:r>
                  <a:rPr lang="en-US" sz="1600" dirty="0">
                    <a:latin typeface="Lato" panose="020F0502020204030203" pitchFamily="34" charset="77"/>
                  </a:rPr>
                  <a:t> ?”</a:t>
                </a:r>
              </a:p>
              <a:p>
                <a:pPr marL="1200150" lvl="2" indent="-285750">
                  <a:buFont typeface="Arial" panose="020B0604020202020204" pitchFamily="34" charset="0"/>
                  <a:buChar char="•"/>
                </a:pPr>
                <a:r>
                  <a:rPr lang="en-US" sz="1600" dirty="0">
                    <a:latin typeface="Lato" panose="020F0502020204030203" pitchFamily="34" charset="77"/>
                  </a:rPr>
                  <a:t>(</a:t>
                </a:r>
                <a:r>
                  <a:rPr lang="en-US" sz="1600" dirty="0" err="1">
                    <a:latin typeface="Lato" panose="020F0502020204030203" pitchFamily="34" charset="77"/>
                  </a:rPr>
                  <a:t>Softmax</a:t>
                </a:r>
                <a:r>
                  <a:rPr lang="en-US" sz="1600" dirty="0">
                    <a:latin typeface="Lato" panose="020F0502020204030203" pitchFamily="34" charset="77"/>
                  </a:rPr>
                  <a:t> ensures all values are positive and sum to 1 for each row.)</a:t>
                </a:r>
              </a:p>
              <a:p>
                <a:endParaRPr lang="en-US" sz="1600" dirty="0">
                  <a:latin typeface="Lato" panose="020F0502020204030203" pitchFamily="34" charset="77"/>
                </a:endParaRPr>
              </a:p>
              <a:p>
                <a:r>
                  <a:rPr lang="en-US" sz="1600" dirty="0">
                    <a:latin typeface="Lato" panose="020F0502020204030203" pitchFamily="34" charset="77"/>
                  </a:rPr>
                  <a:t>The attention score between any two points is multiplied by their geometric similarity:</a:t>
                </a:r>
              </a:p>
              <a:p>
                <a:pPr marL="742950" lvl="1" indent="-285750">
                  <a:buFont typeface="Arial" panose="020B0604020202020204" pitchFamily="34" charset="0"/>
                  <a:buChar char="•"/>
                </a:pPr>
                <a14:m>
                  <m:oMath xmlns:m="http://schemas.openxmlformats.org/officeDocument/2006/math">
                    <m:sSub>
                      <m:sSubPr>
                        <m:ctrlPr>
                          <a:rPr lang="en-US" sz="1600" i="1" dirty="0" smtClean="0">
                            <a:latin typeface="Cambria Math" panose="02040503050406030204" pitchFamily="18" charset="0"/>
                          </a:rPr>
                        </m:ctrlPr>
                      </m:sSubPr>
                      <m:e>
                        <m:r>
                          <a:rPr lang="en-US" sz="1600" i="1" dirty="0">
                            <a:latin typeface="Cambria Math" panose="02040503050406030204" pitchFamily="18" charset="0"/>
                          </a:rPr>
                          <m:t>𝐴</m:t>
                        </m:r>
                        <m:r>
                          <a:rPr lang="en-US" sz="1600" i="1" dirty="0">
                            <a:latin typeface="Cambria Math" panose="02040503050406030204" pitchFamily="18" charset="0"/>
                          </a:rPr>
                          <m:t>′</m:t>
                        </m:r>
                      </m:e>
                      <m:sub>
                        <m:r>
                          <a:rPr lang="en-US" sz="1600" b="0" i="1" dirty="0" smtClean="0">
                            <a:latin typeface="Cambria Math" panose="02040503050406030204" pitchFamily="18" charset="0"/>
                          </a:rPr>
                          <m:t>𝑖𝑗</m:t>
                        </m:r>
                      </m:sub>
                    </m:sSub>
                    <m:r>
                      <a:rPr lang="en-US" sz="1600" b="0" i="1" dirty="0" smtClean="0">
                        <a:latin typeface="Cambria Math" panose="02040503050406030204" pitchFamily="18" charset="0"/>
                      </a:rPr>
                      <m:t>= </m:t>
                    </m:r>
                    <m:sSub>
                      <m:sSubPr>
                        <m:ctrlPr>
                          <a:rPr lang="en-US" sz="1600" b="0" i="1" dirty="0" smtClean="0">
                            <a:latin typeface="Cambria Math" panose="02040503050406030204" pitchFamily="18" charset="0"/>
                          </a:rPr>
                        </m:ctrlPr>
                      </m:sSubPr>
                      <m:e>
                        <m:r>
                          <a:rPr lang="en-US" sz="1600" b="0" i="1" dirty="0" smtClean="0">
                            <a:latin typeface="Cambria Math" panose="02040503050406030204" pitchFamily="18" charset="0"/>
                          </a:rPr>
                          <m:t>𝐴</m:t>
                        </m:r>
                      </m:e>
                      <m:sub>
                        <m:r>
                          <a:rPr lang="en-US" sz="1600" b="0" i="1" dirty="0" smtClean="0">
                            <a:latin typeface="Cambria Math" panose="02040503050406030204" pitchFamily="18" charset="0"/>
                          </a:rPr>
                          <m:t>𝑖𝑗</m:t>
                        </m:r>
                      </m:sub>
                    </m:sSub>
                    <m:r>
                      <a:rPr lang="en-US" sz="1600" b="0" i="1" dirty="0" smtClean="0">
                        <a:latin typeface="Cambria Math" panose="02040503050406030204" pitchFamily="18" charset="0"/>
                        <a:ea typeface="Cambria Math" panose="02040503050406030204" pitchFamily="18" charset="0"/>
                      </a:rPr>
                      <m:t>∙ </m:t>
                    </m:r>
                    <m:sSub>
                      <m:sSubPr>
                        <m:ctrlPr>
                          <a:rPr lang="en-US" sz="1600" b="0" i="1" dirty="0" smtClean="0">
                            <a:latin typeface="Cambria Math" panose="02040503050406030204" pitchFamily="18" charset="0"/>
                            <a:ea typeface="Cambria Math" panose="02040503050406030204" pitchFamily="18" charset="0"/>
                          </a:rPr>
                        </m:ctrlPr>
                      </m:sSubPr>
                      <m:e>
                        <m:r>
                          <a:rPr lang="en-US" sz="1600" b="0" i="1" dirty="0" smtClean="0">
                            <a:latin typeface="Cambria Math" panose="02040503050406030204" pitchFamily="18" charset="0"/>
                            <a:ea typeface="Cambria Math" panose="02040503050406030204" pitchFamily="18" charset="0"/>
                          </a:rPr>
                          <m:t>𝐻</m:t>
                        </m:r>
                      </m:e>
                      <m:sub>
                        <m:r>
                          <a:rPr lang="en-US" sz="1600" b="0" i="1" dirty="0" smtClean="0">
                            <a:latin typeface="Cambria Math" panose="02040503050406030204" pitchFamily="18" charset="0"/>
                            <a:ea typeface="Cambria Math" panose="02040503050406030204" pitchFamily="18" charset="0"/>
                          </a:rPr>
                          <m:t>𝑖𝑗</m:t>
                        </m:r>
                      </m:sub>
                    </m:sSub>
                  </m:oMath>
                </a14:m>
                <a:endParaRPr lang="en-US" sz="1600" dirty="0">
                  <a:latin typeface="Lato" panose="020F0502020204030203" pitchFamily="34" charset="77"/>
                </a:endParaRPr>
              </a:p>
              <a:p>
                <a:pPr marL="1200150" lvl="2" indent="-285750">
                  <a:buFont typeface="Arial" panose="020B0604020202020204" pitchFamily="34" charset="0"/>
                  <a:buChar char="•"/>
                </a:pPr>
                <a14:m>
                  <m:oMath xmlns:m="http://schemas.openxmlformats.org/officeDocument/2006/math">
                    <m:sSub>
                      <m:sSubPr>
                        <m:ctrlPr>
                          <a:rPr lang="en-US" sz="1600" b="0" i="1" dirty="0" smtClean="0">
                            <a:latin typeface="Cambria Math" panose="02040503050406030204" pitchFamily="18" charset="0"/>
                          </a:rPr>
                        </m:ctrlPr>
                      </m:sSubPr>
                      <m:e>
                        <m:r>
                          <a:rPr lang="en-US" sz="1600" b="0" i="1" dirty="0" smtClean="0">
                            <a:latin typeface="Cambria Math" panose="02040503050406030204" pitchFamily="18" charset="0"/>
                          </a:rPr>
                          <m:t>𝐴</m:t>
                        </m:r>
                      </m:e>
                      <m:sub>
                        <m:r>
                          <a:rPr lang="en-US" sz="1600" b="0" i="1" dirty="0" smtClean="0">
                            <a:latin typeface="Cambria Math" panose="02040503050406030204" pitchFamily="18" charset="0"/>
                          </a:rPr>
                          <m:t>𝑖𝑗</m:t>
                        </m:r>
                      </m:sub>
                    </m:sSub>
                  </m:oMath>
                </a14:m>
                <a:r>
                  <a:rPr lang="en-US" sz="1600" dirty="0">
                    <a:latin typeface="Lato" panose="020F0502020204030203" pitchFamily="34" charset="77"/>
                  </a:rPr>
                  <a:t> = original attention between points </a:t>
                </a:r>
                <a14:m>
                  <m:oMath xmlns:m="http://schemas.openxmlformats.org/officeDocument/2006/math">
                    <m:r>
                      <a:rPr lang="en-US" sz="1600" i="1" dirty="0">
                        <a:latin typeface="Cambria Math" panose="02040503050406030204" pitchFamily="18" charset="0"/>
                      </a:rPr>
                      <m:t>𝑖</m:t>
                    </m:r>
                  </m:oMath>
                </a14:m>
                <a:r>
                  <a:rPr lang="en-US" sz="1600" dirty="0">
                    <a:latin typeface="Lato" panose="020F0502020204030203" pitchFamily="34" charset="77"/>
                  </a:rPr>
                  <a:t> and </a:t>
                </a:r>
                <a14:m>
                  <m:oMath xmlns:m="http://schemas.openxmlformats.org/officeDocument/2006/math">
                    <m:r>
                      <a:rPr lang="en-US" sz="1600" b="0" i="1" dirty="0" smtClean="0">
                        <a:latin typeface="Cambria Math" panose="02040503050406030204" pitchFamily="18" charset="0"/>
                      </a:rPr>
                      <m:t>𝑗</m:t>
                    </m:r>
                  </m:oMath>
                </a14:m>
                <a:r>
                  <a:rPr lang="en-US" sz="1600" dirty="0">
                    <a:latin typeface="Lato" panose="020F0502020204030203" pitchFamily="34" charset="77"/>
                  </a:rPr>
                  <a:t> (from the usual self-attention)</a:t>
                </a:r>
              </a:p>
              <a:p>
                <a:pPr marL="1200150" lvl="2" indent="-285750">
                  <a:buFont typeface="Arial" panose="020B0604020202020204" pitchFamily="34" charset="0"/>
                  <a:buChar char="•"/>
                </a:pPr>
                <a14:m>
                  <m:oMath xmlns:m="http://schemas.openxmlformats.org/officeDocument/2006/math">
                    <m:sSub>
                      <m:sSubPr>
                        <m:ctrlPr>
                          <a:rPr lang="en-US" sz="1600" b="0" i="1" dirty="0" smtClean="0">
                            <a:latin typeface="Cambria Math" panose="02040503050406030204" pitchFamily="18" charset="0"/>
                            <a:ea typeface="Cambria Math" panose="02040503050406030204" pitchFamily="18" charset="0"/>
                          </a:rPr>
                        </m:ctrlPr>
                      </m:sSubPr>
                      <m:e>
                        <m:r>
                          <a:rPr lang="en-US" sz="1600" b="0" i="1" dirty="0" smtClean="0">
                            <a:latin typeface="Cambria Math" panose="02040503050406030204" pitchFamily="18" charset="0"/>
                            <a:ea typeface="Cambria Math" panose="02040503050406030204" pitchFamily="18" charset="0"/>
                          </a:rPr>
                          <m:t>𝐻</m:t>
                        </m:r>
                      </m:e>
                      <m:sub>
                        <m:r>
                          <a:rPr lang="en-US" sz="1600" b="0" i="1" dirty="0" smtClean="0">
                            <a:latin typeface="Cambria Math" panose="02040503050406030204" pitchFamily="18" charset="0"/>
                            <a:ea typeface="Cambria Math" panose="02040503050406030204" pitchFamily="18" charset="0"/>
                          </a:rPr>
                          <m:t>𝑖𝑗</m:t>
                        </m:r>
                      </m:sub>
                    </m:sSub>
                  </m:oMath>
                </a14:m>
                <a:r>
                  <a:rPr lang="en-US" sz="1600" dirty="0">
                    <a:latin typeface="Lato" panose="020F0502020204030203" pitchFamily="34" charset="77"/>
                  </a:rPr>
                  <a:t> = new geometry-based similarity</a:t>
                </a:r>
              </a:p>
              <a:p>
                <a:pPr marL="1200150" lvl="2" indent="-285750">
                  <a:buFont typeface="Arial" panose="020B0604020202020204" pitchFamily="34" charset="0"/>
                  <a:buChar char="•"/>
                </a:pPr>
                <a14:m>
                  <m:oMath xmlns:m="http://schemas.openxmlformats.org/officeDocument/2006/math">
                    <m:sSub>
                      <m:sSubPr>
                        <m:ctrlPr>
                          <a:rPr lang="en-US" sz="1600" i="1" dirty="0" smtClean="0">
                            <a:latin typeface="Cambria Math" panose="02040503050406030204" pitchFamily="18" charset="0"/>
                          </a:rPr>
                        </m:ctrlPr>
                      </m:sSubPr>
                      <m:e>
                        <m:r>
                          <a:rPr lang="en-US" sz="1600" i="1" dirty="0">
                            <a:latin typeface="Cambria Math" panose="02040503050406030204" pitchFamily="18" charset="0"/>
                          </a:rPr>
                          <m:t>𝐴</m:t>
                        </m:r>
                        <m:r>
                          <a:rPr lang="en-US" sz="1600" i="1" dirty="0">
                            <a:latin typeface="Cambria Math" panose="02040503050406030204" pitchFamily="18" charset="0"/>
                          </a:rPr>
                          <m:t>′</m:t>
                        </m:r>
                      </m:e>
                      <m:sub>
                        <m:r>
                          <a:rPr lang="en-US" sz="1600" b="0" i="1" dirty="0" smtClean="0">
                            <a:latin typeface="Cambria Math" panose="02040503050406030204" pitchFamily="18" charset="0"/>
                          </a:rPr>
                          <m:t>𝑖𝑗</m:t>
                        </m:r>
                      </m:sub>
                    </m:sSub>
                  </m:oMath>
                </a14:m>
                <a:r>
                  <a:rPr lang="en-US" sz="1600" dirty="0">
                    <a:latin typeface="Lato" panose="020F0502020204030203" pitchFamily="34" charset="77"/>
                  </a:rPr>
                  <a:t> = final, position-aware attention</a:t>
                </a:r>
              </a:p>
            </p:txBody>
          </p:sp>
        </mc:Choice>
        <mc:Fallback xmlns="">
          <p:sp>
            <p:nvSpPr>
              <p:cNvPr id="8" name="TextBox 7">
                <a:extLst>
                  <a:ext uri="{FF2B5EF4-FFF2-40B4-BE49-F238E27FC236}">
                    <a16:creationId xmlns:a16="http://schemas.microsoft.com/office/drawing/2014/main" id="{1FABECB2-5202-2F27-144D-3E003AE177DE}"/>
                  </a:ext>
                </a:extLst>
              </p:cNvPr>
              <p:cNvSpPr txBox="1">
                <a:spLocks noRot="1" noChangeAspect="1" noMove="1" noResize="1" noEditPoints="1" noAdjustHandles="1" noChangeArrowheads="1" noChangeShapeType="1" noTextEdit="1"/>
              </p:cNvSpPr>
              <p:nvPr/>
            </p:nvSpPr>
            <p:spPr>
              <a:xfrm>
                <a:off x="579128" y="364065"/>
                <a:ext cx="11033744" cy="5782352"/>
              </a:xfrm>
              <a:prstGeom prst="rect">
                <a:avLst/>
              </a:prstGeom>
              <a:blipFill>
                <a:blip r:embed="rId3"/>
                <a:stretch>
                  <a:fillRect l="-690" t="-658"/>
                </a:stretch>
              </a:blipFill>
            </p:spPr>
            <p:txBody>
              <a:bodyPr/>
              <a:lstStyle/>
              <a:p>
                <a:r>
                  <a:rPr lang="en-US">
                    <a:noFill/>
                  </a:rPr>
                  <a:t> </a:t>
                </a:r>
              </a:p>
            </p:txBody>
          </p:sp>
        </mc:Fallback>
      </mc:AlternateContent>
      <p:pic>
        <p:nvPicPr>
          <p:cNvPr id="10" name="Picture 9">
            <a:extLst>
              <a:ext uri="{FF2B5EF4-FFF2-40B4-BE49-F238E27FC236}">
                <a16:creationId xmlns:a16="http://schemas.microsoft.com/office/drawing/2014/main" id="{FB0A159B-7237-9C73-6895-127BC0E23F4F}"/>
              </a:ext>
            </a:extLst>
          </p:cNvPr>
          <p:cNvPicPr>
            <a:picLocks noChangeAspect="1"/>
          </p:cNvPicPr>
          <p:nvPr/>
        </p:nvPicPr>
        <p:blipFill>
          <a:blip r:embed="rId4"/>
          <a:stretch>
            <a:fillRect/>
          </a:stretch>
        </p:blipFill>
        <p:spPr>
          <a:xfrm>
            <a:off x="8718241" y="3964888"/>
            <a:ext cx="3216297" cy="1690478"/>
          </a:xfrm>
          <a:prstGeom prst="rect">
            <a:avLst/>
          </a:prstGeom>
        </p:spPr>
      </p:pic>
    </p:spTree>
    <p:extLst>
      <p:ext uri="{BB962C8B-B14F-4D97-AF65-F5344CB8AC3E}">
        <p14:creationId xmlns:p14="http://schemas.microsoft.com/office/powerpoint/2010/main" val="426950623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507</TotalTime>
  <Words>3737</Words>
  <Application>Microsoft Macintosh PowerPoint</Application>
  <PresentationFormat>Widescreen</PresentationFormat>
  <Paragraphs>413</Paragraphs>
  <Slides>27</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27</vt:i4>
      </vt:variant>
    </vt:vector>
  </HeadingPairs>
  <TitlesOfParts>
    <vt:vector size="35" baseType="lpstr">
      <vt:lpstr>Arial</vt:lpstr>
      <vt:lpstr>Calibri</vt:lpstr>
      <vt:lpstr>Calibri Light</vt:lpstr>
      <vt:lpstr>Cambria Math</vt:lpstr>
      <vt:lpstr>Helvetica Neue</vt:lpstr>
      <vt:lpstr>Lato</vt:lpstr>
      <vt:lpstr>Roboto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arman feili</dc:creator>
  <cp:lastModifiedBy>arman feili</cp:lastModifiedBy>
  <cp:revision>61</cp:revision>
  <dcterms:created xsi:type="dcterms:W3CDTF">2024-03-13T12:10:15Z</dcterms:created>
  <dcterms:modified xsi:type="dcterms:W3CDTF">2025-07-08T18:13:24Z</dcterms:modified>
</cp:coreProperties>
</file>